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97" r:id="rId5"/>
    <p:sldId id="280" r:id="rId6"/>
    <p:sldId id="268" r:id="rId7"/>
    <p:sldId id="295" r:id="rId8"/>
    <p:sldId id="265" r:id="rId9"/>
    <p:sldId id="271" r:id="rId10"/>
    <p:sldId id="292" r:id="rId11"/>
    <p:sldId id="272" r:id="rId12"/>
    <p:sldId id="291" r:id="rId13"/>
    <p:sldId id="293" r:id="rId14"/>
    <p:sldId id="269" r:id="rId15"/>
    <p:sldId id="286" r:id="rId16"/>
    <p:sldId id="287" r:id="rId17"/>
    <p:sldId id="281" r:id="rId18"/>
    <p:sldId id="294" r:id="rId19"/>
    <p:sldId id="296" r:id="rId20"/>
    <p:sldId id="282" r:id="rId21"/>
    <p:sldId id="283" r:id="rId22"/>
    <p:sldId id="284" r:id="rId23"/>
    <p:sldId id="290" r:id="rId24"/>
    <p:sldId id="288" r:id="rId25"/>
    <p:sldId id="289" r:id="rId26"/>
    <p:sldId id="279"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D61CF-31B9-4778-B8D0-B57D4302BCB8}"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DD4D5-87DD-4D97-B49D-10C90E4DA548}" type="slidenum">
              <a:rPr lang="en-GB" smtClean="0"/>
              <a:t>‹#›</a:t>
            </a:fld>
            <a:endParaRPr lang="en-GB"/>
          </a:p>
        </p:txBody>
      </p:sp>
    </p:spTree>
    <p:extLst>
      <p:ext uri="{BB962C8B-B14F-4D97-AF65-F5344CB8AC3E}">
        <p14:creationId xmlns:p14="http://schemas.microsoft.com/office/powerpoint/2010/main" val="112091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Grp="1" noRot="1" noChangeAspect="1" noChangeArrowheads="1"/>
          </p:cNvSpPr>
          <p:nvPr>
            <p:ph type="sldImg"/>
          </p:nvPr>
        </p:nvSpPr>
        <p:spPr bwMode="auto">
          <a:xfrm>
            <a:off x="490538" y="1027113"/>
            <a:ext cx="657860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en-US"/>
          </a:p>
        </p:txBody>
      </p:sp>
    </p:spTree>
    <p:extLst>
      <p:ext uri="{BB962C8B-B14F-4D97-AF65-F5344CB8AC3E}">
        <p14:creationId xmlns:p14="http://schemas.microsoft.com/office/powerpoint/2010/main" val="144477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434A4-76A6-4B78-AD46-34E1CFB62975}" type="slidenum">
              <a:rPr lang="fr-FR" smtClean="0"/>
              <a:pPr/>
              <a:t>8</a:t>
            </a:fld>
            <a:endParaRPr lang="fr-FR"/>
          </a:p>
        </p:txBody>
      </p:sp>
    </p:spTree>
    <p:extLst>
      <p:ext uri="{BB962C8B-B14F-4D97-AF65-F5344CB8AC3E}">
        <p14:creationId xmlns:p14="http://schemas.microsoft.com/office/powerpoint/2010/main" val="240459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4434A4-76A6-4B78-AD46-34E1CFB62975}" type="slidenum">
              <a:rPr lang="fr-FR" smtClean="0"/>
              <a:pPr/>
              <a:t>9</a:t>
            </a:fld>
            <a:endParaRPr lang="fr-FR"/>
          </a:p>
        </p:txBody>
      </p:sp>
    </p:spTree>
    <p:extLst>
      <p:ext uri="{BB962C8B-B14F-4D97-AF65-F5344CB8AC3E}">
        <p14:creationId xmlns:p14="http://schemas.microsoft.com/office/powerpoint/2010/main" val="85963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3CDB0C-48D4-42B5-9A91-01A2F5C428CF}"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357691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3CDB0C-48D4-42B5-9A91-01A2F5C428CF}"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205126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3CDB0C-48D4-42B5-9A91-01A2F5C428CF}"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262353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9601" y="6356350"/>
            <a:ext cx="2842684" cy="363538"/>
          </a:xfrm>
        </p:spPr>
        <p:txBody>
          <a:bodyPr/>
          <a:lstStyle>
            <a:lvl1pPr>
              <a:defRPr/>
            </a:lvl1pPr>
          </a:lstStyle>
          <a:p>
            <a:r>
              <a:rPr lang="en-GB" altLang="en-US"/>
              <a:t>08/11/11</a:t>
            </a:r>
          </a:p>
        </p:txBody>
      </p:sp>
      <p:sp>
        <p:nvSpPr>
          <p:cNvPr id="4" name="Slide Number Placeholder 3"/>
          <p:cNvSpPr>
            <a:spLocks noGrp="1"/>
          </p:cNvSpPr>
          <p:nvPr>
            <p:ph type="sldNum" idx="11"/>
          </p:nvPr>
        </p:nvSpPr>
        <p:spPr>
          <a:xfrm>
            <a:off x="8737601" y="6356350"/>
            <a:ext cx="2842684" cy="363538"/>
          </a:xfrm>
        </p:spPr>
        <p:txBody>
          <a:bodyPr/>
          <a:lstStyle>
            <a:lvl1pPr>
              <a:defRPr/>
            </a:lvl1pPr>
          </a:lstStyle>
          <a:p>
            <a:fld id="{A0549D94-E6B0-4088-A49B-C15CBA84F0BD}" type="slidenum">
              <a:rPr lang="en-GB" altLang="en-US"/>
              <a:pPr/>
              <a:t>‹#›</a:t>
            </a:fld>
            <a:endParaRPr lang="en-GB" altLang="en-US"/>
          </a:p>
        </p:txBody>
      </p:sp>
    </p:spTree>
    <p:extLst>
      <p:ext uri="{BB962C8B-B14F-4D97-AF65-F5344CB8AC3E}">
        <p14:creationId xmlns:p14="http://schemas.microsoft.com/office/powerpoint/2010/main" val="182816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3CDB0C-48D4-42B5-9A91-01A2F5C428CF}"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177094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3CDB0C-48D4-42B5-9A91-01A2F5C428CF}"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250676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3CDB0C-48D4-42B5-9A91-01A2F5C428CF}"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5476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3CDB0C-48D4-42B5-9A91-01A2F5C428CF}"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199808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3CDB0C-48D4-42B5-9A91-01A2F5C428CF}"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20916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CDB0C-48D4-42B5-9A91-01A2F5C428CF}"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399702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3CDB0C-48D4-42B5-9A91-01A2F5C428CF}"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377169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3CDB0C-48D4-42B5-9A91-01A2F5C428CF}"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577B9-3B6F-4150-A49C-BB8660B3FB15}" type="slidenum">
              <a:rPr lang="en-GB" smtClean="0"/>
              <a:t>‹#›</a:t>
            </a:fld>
            <a:endParaRPr lang="en-GB"/>
          </a:p>
        </p:txBody>
      </p:sp>
    </p:spTree>
    <p:extLst>
      <p:ext uri="{BB962C8B-B14F-4D97-AF65-F5344CB8AC3E}">
        <p14:creationId xmlns:p14="http://schemas.microsoft.com/office/powerpoint/2010/main" val="5454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CDB0C-48D4-42B5-9A91-01A2F5C428CF}" type="datetimeFigureOut">
              <a:rPr lang="en-GB" smtClean="0"/>
              <a:t>15/06/2020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577B9-3B6F-4150-A49C-BB8660B3FB15}" type="slidenum">
              <a:rPr lang="en-GB" smtClean="0"/>
              <a:t>‹#›</a:t>
            </a:fld>
            <a:endParaRPr lang="en-GB"/>
          </a:p>
        </p:txBody>
      </p:sp>
    </p:spTree>
    <p:extLst>
      <p:ext uri="{BB962C8B-B14F-4D97-AF65-F5344CB8AC3E}">
        <p14:creationId xmlns:p14="http://schemas.microsoft.com/office/powerpoint/2010/main" val="2476496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6aBqtIWk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Q6aBqtIWk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fc6U3uvGXuY"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ktQHMmnhKfA" TargetMode="External"/><Relationship Id="rId2" Type="http://schemas.openxmlformats.org/officeDocument/2006/relationships/hyperlink" Target="https://www.youtube.com/watch?v=Vqhldr3Egxs" TargetMode="External"/><Relationship Id="rId1" Type="http://schemas.openxmlformats.org/officeDocument/2006/relationships/slideLayout" Target="../slideLayouts/slideLayout2.xml"/><Relationship Id="rId5" Type="http://schemas.openxmlformats.org/officeDocument/2006/relationships/hyperlink" Target="https://www.youtube.com/watch?v=b6TxudCiqKs" TargetMode="External"/><Relationship Id="rId4" Type="http://schemas.openxmlformats.org/officeDocument/2006/relationships/hyperlink" Target="https://www.youtube.com/watch?v=mo0RLhg7Df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552325"/>
            <a:ext cx="11745883" cy="1141412"/>
          </a:xfrm>
        </p:spPr>
        <p:txBody>
          <a:bodyPr>
            <a:normAutofit fontScale="90000"/>
          </a:bodyPr>
          <a:lstStyle/>
          <a:p>
            <a:pPr algn="ctr"/>
            <a:r>
              <a:rPr lang="en-GB" dirty="0" smtClean="0"/>
              <a:t>New topic: Session 3</a:t>
            </a:r>
            <a:br>
              <a:rPr lang="en-GB" dirty="0" smtClean="0"/>
            </a:br>
            <a:r>
              <a:rPr lang="en-GB" dirty="0" smtClean="0"/>
              <a:t>La </a:t>
            </a:r>
            <a:r>
              <a:rPr lang="en-GB" dirty="0" err="1" smtClean="0"/>
              <a:t>musique</a:t>
            </a:r>
            <a:r>
              <a:rPr lang="en-GB" dirty="0" smtClean="0"/>
              <a:t>! – 1</a:t>
            </a:r>
            <a:r>
              <a:rPr lang="en-GB" baseline="30000" dirty="0" smtClean="0"/>
              <a:t>st</a:t>
            </a:r>
            <a:r>
              <a:rPr lang="en-GB" dirty="0" smtClean="0"/>
              <a:t> lesson</a:t>
            </a:r>
            <a:br>
              <a:rPr lang="en-GB" dirty="0" smtClean="0"/>
            </a:br>
            <a:r>
              <a:rPr lang="en-GB" dirty="0">
                <a:solidFill>
                  <a:srgbClr val="00B050"/>
                </a:solidFill>
              </a:rPr>
              <a:t>Please follow the </a:t>
            </a:r>
            <a:r>
              <a:rPr lang="en-GB" dirty="0" err="1">
                <a:solidFill>
                  <a:srgbClr val="00B050"/>
                </a:solidFill>
              </a:rPr>
              <a:t>powerpoint</a:t>
            </a:r>
            <a:r>
              <a:rPr lang="en-GB" dirty="0">
                <a:solidFill>
                  <a:srgbClr val="00B050"/>
                </a:solidFill>
              </a:rPr>
              <a:t> and self-mark any activities in red font where I have provided the answers</a:t>
            </a:r>
            <a:r>
              <a:rPr lang="en-GB" dirty="0" smtClean="0">
                <a:solidFill>
                  <a:srgbClr val="00B050"/>
                </a:solidFill>
              </a:rPr>
              <a:t>.</a:t>
            </a:r>
            <a:br>
              <a:rPr lang="en-GB" dirty="0" smtClean="0">
                <a:solidFill>
                  <a:srgbClr val="00B050"/>
                </a:solidFill>
              </a:rPr>
            </a:br>
            <a:r>
              <a:rPr lang="en-GB" dirty="0">
                <a:solidFill>
                  <a:srgbClr val="00B050"/>
                </a:solidFill>
              </a:rPr>
              <a:t> </a:t>
            </a:r>
            <a:br>
              <a:rPr lang="en-GB" dirty="0">
                <a:solidFill>
                  <a:srgbClr val="00B050"/>
                </a:solidFill>
              </a:rPr>
            </a:br>
            <a:r>
              <a:rPr lang="en-GB" dirty="0">
                <a:solidFill>
                  <a:srgbClr val="00B050"/>
                </a:solidFill>
              </a:rPr>
              <a:t>Please can you </a:t>
            </a:r>
            <a:r>
              <a:rPr lang="en-GB" b="1" dirty="0">
                <a:solidFill>
                  <a:srgbClr val="00B050"/>
                </a:solidFill>
              </a:rPr>
              <a:t>type up</a:t>
            </a:r>
            <a:r>
              <a:rPr lang="en-GB" dirty="0">
                <a:solidFill>
                  <a:srgbClr val="00B050"/>
                </a:solidFill>
              </a:rPr>
              <a:t> all your work to the word document attached </a:t>
            </a:r>
            <a:r>
              <a:rPr lang="en-GB" dirty="0" smtClean="0">
                <a:solidFill>
                  <a:srgbClr val="00B050"/>
                </a:solidFill>
              </a:rPr>
              <a:t>"</a:t>
            </a:r>
            <a:r>
              <a:rPr lang="en-GB" b="1" dirty="0">
                <a:solidFill>
                  <a:srgbClr val="00B050"/>
                </a:solidFill>
              </a:rPr>
              <a:t>1- Session 3 Worksheet – </a:t>
            </a:r>
            <a:r>
              <a:rPr lang="en-GB" b="1" dirty="0" err="1">
                <a:solidFill>
                  <a:srgbClr val="00B050"/>
                </a:solidFill>
              </a:rPr>
              <a:t>Musique</a:t>
            </a:r>
            <a:r>
              <a:rPr lang="en-GB" b="1" dirty="0">
                <a:solidFill>
                  <a:srgbClr val="00B050"/>
                </a:solidFill>
              </a:rPr>
              <a:t> 1st </a:t>
            </a:r>
            <a:r>
              <a:rPr lang="en-GB" b="1" dirty="0" smtClean="0">
                <a:solidFill>
                  <a:srgbClr val="00B050"/>
                </a:solidFill>
              </a:rPr>
              <a:t>lesson“ </a:t>
            </a:r>
            <a:r>
              <a:rPr lang="en-GB" dirty="0" smtClean="0">
                <a:solidFill>
                  <a:srgbClr val="00B050"/>
                </a:solidFill>
              </a:rPr>
              <a:t>or complete exercises on a piece of paper.</a:t>
            </a:r>
            <a:endParaRPr lang="en-GB" dirty="0"/>
          </a:p>
        </p:txBody>
      </p:sp>
    </p:spTree>
    <p:extLst>
      <p:ext uri="{BB962C8B-B14F-4D97-AF65-F5344CB8AC3E}">
        <p14:creationId xmlns:p14="http://schemas.microsoft.com/office/powerpoint/2010/main" val="13547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3426"/>
            <a:ext cx="12192000" cy="6158168"/>
          </a:xfrm>
        </p:spPr>
        <p:txBody>
          <a:bodyPr>
            <a:normAutofit fontScale="77500" lnSpcReduction="20000"/>
          </a:bodyPr>
          <a:lstStyle/>
          <a:p>
            <a:pPr marL="0" indent="0">
              <a:buNone/>
            </a:pPr>
            <a:r>
              <a:rPr lang="en-GB" sz="3600" b="1" u="sng" dirty="0" smtClean="0">
                <a:solidFill>
                  <a:schemeClr val="accent6">
                    <a:lumMod val="50000"/>
                  </a:schemeClr>
                </a:solidFill>
              </a:rPr>
              <a:t>La </a:t>
            </a:r>
            <a:r>
              <a:rPr lang="en-GB" sz="3600" b="1" u="sng" dirty="0">
                <a:solidFill>
                  <a:schemeClr val="accent6">
                    <a:lumMod val="50000"/>
                  </a:schemeClr>
                </a:solidFill>
              </a:rPr>
              <a:t>F</a:t>
            </a:r>
            <a:r>
              <a:rPr lang="fr-FR" sz="3600" b="1" u="sng" dirty="0">
                <a:solidFill>
                  <a:schemeClr val="accent6">
                    <a:lumMod val="50000"/>
                  </a:schemeClr>
                </a:solidFill>
              </a:rPr>
              <a:t>ê</a:t>
            </a:r>
            <a:r>
              <a:rPr lang="en-GB" sz="3600" b="1" u="sng" dirty="0" err="1">
                <a:solidFill>
                  <a:schemeClr val="accent6">
                    <a:lumMod val="50000"/>
                  </a:schemeClr>
                </a:solidFill>
              </a:rPr>
              <a:t>te</a:t>
            </a:r>
            <a:r>
              <a:rPr lang="en-GB" sz="3600" b="1" u="sng" dirty="0">
                <a:solidFill>
                  <a:schemeClr val="accent6">
                    <a:lumMod val="50000"/>
                  </a:schemeClr>
                </a:solidFill>
              </a:rPr>
              <a:t> de la </a:t>
            </a:r>
            <a:r>
              <a:rPr lang="en-GB" sz="3600" b="1" u="sng" dirty="0" err="1" smtClean="0">
                <a:solidFill>
                  <a:schemeClr val="accent6">
                    <a:lumMod val="50000"/>
                  </a:schemeClr>
                </a:solidFill>
              </a:rPr>
              <a:t>musique</a:t>
            </a:r>
            <a:r>
              <a:rPr lang="en-GB" sz="3600" b="1" u="sng" dirty="0" smtClean="0">
                <a:solidFill>
                  <a:schemeClr val="accent6">
                    <a:lumMod val="50000"/>
                  </a:schemeClr>
                </a:solidFill>
              </a:rPr>
              <a:t> - </a:t>
            </a:r>
            <a:r>
              <a:rPr lang="en-GB" sz="3600" b="1" u="sng" dirty="0" err="1" smtClean="0">
                <a:solidFill>
                  <a:schemeClr val="accent6">
                    <a:lumMod val="50000"/>
                  </a:schemeClr>
                </a:solidFill>
              </a:rPr>
              <a:t>Vidéo</a:t>
            </a:r>
            <a:endParaRPr lang="en-GB" sz="3600" b="1" u="sng" dirty="0" smtClean="0">
              <a:solidFill>
                <a:schemeClr val="accent6">
                  <a:lumMod val="50000"/>
                </a:schemeClr>
              </a:solidFill>
            </a:endParaRPr>
          </a:p>
          <a:p>
            <a:pPr marL="0" indent="0">
              <a:buNone/>
            </a:pPr>
            <a:r>
              <a:rPr lang="en-GB" b="1" u="sng" dirty="0" err="1" smtClean="0">
                <a:solidFill>
                  <a:srgbClr val="7030A0"/>
                </a:solidFill>
              </a:rPr>
              <a:t>Regardez</a:t>
            </a:r>
            <a:r>
              <a:rPr lang="en-GB" b="1" u="sng" dirty="0" smtClean="0">
                <a:solidFill>
                  <a:srgbClr val="7030A0"/>
                </a:solidFill>
              </a:rPr>
              <a:t> la </a:t>
            </a:r>
            <a:r>
              <a:rPr lang="en-GB" b="1" u="sng" dirty="0" err="1" smtClean="0">
                <a:solidFill>
                  <a:srgbClr val="7030A0"/>
                </a:solidFill>
              </a:rPr>
              <a:t>vidéo</a:t>
            </a:r>
            <a:r>
              <a:rPr lang="en-GB" dirty="0" smtClean="0">
                <a:solidFill>
                  <a:srgbClr val="7030A0"/>
                </a:solidFill>
              </a:rPr>
              <a:t>! Watch the video (link above) on La f</a:t>
            </a:r>
            <a:r>
              <a:rPr lang="fr-FR" dirty="0" smtClean="0">
                <a:solidFill>
                  <a:srgbClr val="7030A0"/>
                </a:solidFill>
              </a:rPr>
              <a:t>ê</a:t>
            </a:r>
            <a:r>
              <a:rPr lang="en-GB" dirty="0" err="1" smtClean="0">
                <a:solidFill>
                  <a:srgbClr val="7030A0"/>
                </a:solidFill>
              </a:rPr>
              <a:t>te</a:t>
            </a:r>
            <a:r>
              <a:rPr lang="en-GB" dirty="0" smtClean="0">
                <a:solidFill>
                  <a:srgbClr val="7030A0"/>
                </a:solidFill>
              </a:rPr>
              <a:t> de la </a:t>
            </a:r>
            <a:r>
              <a:rPr lang="en-GB" dirty="0" err="1" smtClean="0">
                <a:solidFill>
                  <a:srgbClr val="7030A0"/>
                </a:solidFill>
              </a:rPr>
              <a:t>musique</a:t>
            </a:r>
            <a:r>
              <a:rPr lang="en-GB" dirty="0" smtClean="0">
                <a:solidFill>
                  <a:srgbClr val="7030A0"/>
                </a:solidFill>
              </a:rPr>
              <a:t>. How much can you understand? See if you can just grasp the general gist! </a:t>
            </a:r>
            <a:r>
              <a:rPr lang="en-GB" dirty="0" smtClean="0">
                <a:hlinkClick r:id="rId2"/>
              </a:rPr>
              <a:t>https://www.youtube.com/watch?v=-Q6aBqtIWkU</a:t>
            </a:r>
            <a:r>
              <a:rPr lang="en-GB" dirty="0" smtClean="0">
                <a:solidFill>
                  <a:srgbClr val="7030A0"/>
                </a:solidFill>
              </a:rPr>
              <a:t/>
            </a:r>
            <a:br>
              <a:rPr lang="en-GB" dirty="0" smtClean="0">
                <a:solidFill>
                  <a:srgbClr val="7030A0"/>
                </a:solidFill>
              </a:rPr>
            </a:br>
            <a:endParaRPr lang="en-GB" dirty="0" smtClean="0">
              <a:solidFill>
                <a:srgbClr val="7030A0"/>
              </a:solidFill>
            </a:endParaRPr>
          </a:p>
          <a:p>
            <a:pPr marL="0" indent="0">
              <a:buNone/>
            </a:pPr>
            <a:r>
              <a:rPr lang="en-GB" dirty="0" smtClean="0">
                <a:solidFill>
                  <a:srgbClr val="7030A0"/>
                </a:solidFill>
              </a:rPr>
              <a:t/>
            </a:r>
            <a:br>
              <a:rPr lang="en-GB" dirty="0" smtClean="0">
                <a:solidFill>
                  <a:srgbClr val="7030A0"/>
                </a:solidFill>
              </a:rPr>
            </a:br>
            <a:r>
              <a:rPr lang="en-GB" b="1" u="sng" dirty="0" smtClean="0">
                <a:solidFill>
                  <a:srgbClr val="7030A0"/>
                </a:solidFill>
              </a:rPr>
              <a:t>Try these listening comprehension questions to help you understand (answer in English or French!):</a:t>
            </a:r>
            <a:endParaRPr lang="en-GB" dirty="0" smtClean="0">
              <a:solidFill>
                <a:srgbClr val="7030A0"/>
              </a:solidFill>
            </a:endParaRPr>
          </a:p>
          <a:p>
            <a:pPr marL="514350" indent="-514350">
              <a:buAutoNum type="arabicParenR"/>
            </a:pPr>
            <a:r>
              <a:rPr lang="fr-FR" altLang="en-US" dirty="0" smtClean="0">
                <a:solidFill>
                  <a:srgbClr val="222222"/>
                </a:solidFill>
                <a:latin typeface="inherit"/>
              </a:rPr>
              <a:t>Combien </a:t>
            </a:r>
            <a:r>
              <a:rPr lang="fr-FR" altLang="en-US" dirty="0">
                <a:solidFill>
                  <a:srgbClr val="222222"/>
                </a:solidFill>
                <a:latin typeface="inherit"/>
              </a:rPr>
              <a:t>de temps les deux filles restent-elles en faisant le tour?</a:t>
            </a:r>
            <a:r>
              <a:rPr kumimoji="0" lang="fr-FR" altLang="en-US" sz="1200" b="0" i="1" u="none" strike="noStrike" cap="none" normalizeH="0" baseline="0" dirty="0" smtClean="0">
                <a:ln>
                  <a:noFill/>
                </a:ln>
                <a:solidFill>
                  <a:schemeClr val="tx1"/>
                </a:solidFill>
                <a:effectLst/>
              </a:rPr>
              <a:t> </a:t>
            </a:r>
            <a:r>
              <a:rPr lang="en-GB" i="1" dirty="0" smtClean="0"/>
              <a:t>How long do the two girls stay whilst going around?</a:t>
            </a:r>
            <a:r>
              <a:rPr lang="en-GB" dirty="0" smtClean="0"/>
              <a:t/>
            </a:r>
            <a:br>
              <a:rPr lang="en-GB" dirty="0" smtClean="0"/>
            </a:br>
            <a:r>
              <a:rPr lang="en-GB" dirty="0" smtClean="0"/>
              <a:t>________________________________________________________________________________</a:t>
            </a:r>
          </a:p>
          <a:p>
            <a:pPr marL="514350" indent="-514350">
              <a:buAutoNum type="arabicParenR"/>
            </a:pPr>
            <a:r>
              <a:rPr lang="fr-FR" dirty="0" smtClean="0"/>
              <a:t>Qu'est-ce que les deux garçons se sont dit avant de sortir?</a:t>
            </a:r>
            <a:r>
              <a:rPr lang="en-GB" dirty="0"/>
              <a:t> </a:t>
            </a:r>
            <a:r>
              <a:rPr lang="en-GB" i="1" dirty="0" smtClean="0"/>
              <a:t>What did the two boys say to each other before going out?</a:t>
            </a:r>
            <a:r>
              <a:rPr lang="en-GB" dirty="0" smtClean="0"/>
              <a:t/>
            </a:r>
            <a:br>
              <a:rPr lang="en-GB" dirty="0" smtClean="0"/>
            </a:br>
            <a:r>
              <a:rPr lang="en-GB" dirty="0" smtClean="0"/>
              <a:t>________________________________________________________________________________</a:t>
            </a:r>
          </a:p>
          <a:p>
            <a:pPr marL="0" indent="0">
              <a:buNone/>
            </a:pPr>
            <a:r>
              <a:rPr lang="fr-FR" dirty="0" smtClean="0"/>
              <a:t>3) Pourquoi la dame a-t-elle dit qu'elle ne comprenait pas toujours la musique? </a:t>
            </a:r>
            <a:r>
              <a:rPr lang="en-GB" i="1" dirty="0" smtClean="0"/>
              <a:t>Why did the lady say that she doesn’t always understand music?</a:t>
            </a:r>
            <a:r>
              <a:rPr lang="en-GB" dirty="0" smtClean="0"/>
              <a:t/>
            </a:r>
            <a:br>
              <a:rPr lang="en-GB" dirty="0" smtClean="0"/>
            </a:br>
            <a:r>
              <a:rPr lang="en-GB" dirty="0" smtClean="0"/>
              <a:t>________________________________________________________________________________</a:t>
            </a:r>
          </a:p>
          <a:p>
            <a:pPr marL="0" indent="0">
              <a:buNone/>
            </a:pPr>
            <a:r>
              <a:rPr lang="en-GB" dirty="0" smtClean="0"/>
              <a:t>4) </a:t>
            </a:r>
            <a:r>
              <a:rPr lang="fr-FR" dirty="0" smtClean="0"/>
              <a:t>Que dit-elle aussi des voix des chanteurs? </a:t>
            </a:r>
            <a:r>
              <a:rPr lang="en-GB" i="1" dirty="0" smtClean="0"/>
              <a:t>What does she also say about the singers’ voices?</a:t>
            </a:r>
            <a:r>
              <a:rPr lang="en-GB" dirty="0" smtClean="0"/>
              <a:t/>
            </a:r>
            <a:br>
              <a:rPr lang="en-GB" dirty="0" smtClean="0"/>
            </a:br>
            <a:r>
              <a:rPr lang="en-GB" i="1" dirty="0" smtClean="0"/>
              <a:t/>
            </a:r>
            <a:br>
              <a:rPr lang="en-GB" i="1" dirty="0" smtClean="0"/>
            </a:br>
            <a:r>
              <a:rPr lang="en-GB" dirty="0" smtClean="0"/>
              <a:t>________________________________________________________________________________</a:t>
            </a:r>
            <a:endParaRPr lang="en-GB" i="1" dirty="0" smtClean="0"/>
          </a:p>
          <a:p>
            <a:pPr marL="0" indent="0">
              <a:buNone/>
            </a:pPr>
            <a:r>
              <a:rPr lang="en-GB" dirty="0" smtClean="0"/>
              <a:t>5) </a:t>
            </a:r>
            <a:r>
              <a:rPr lang="fr-FR" dirty="0" smtClean="0"/>
              <a:t>Qu'est-ce que la jeune fille a dit sur les types de musique? </a:t>
            </a:r>
            <a:r>
              <a:rPr lang="en-GB" i="1" dirty="0" smtClean="0"/>
              <a:t>What did the younger girl say about the types of music?</a:t>
            </a:r>
            <a:r>
              <a:rPr lang="en-GB" dirty="0" smtClean="0"/>
              <a:t/>
            </a:r>
            <a:br>
              <a:rPr lang="en-GB" dirty="0" smtClean="0"/>
            </a:br>
            <a:r>
              <a:rPr lang="en-GB" dirty="0" smtClean="0"/>
              <a:t>________________________________________________________________________________</a:t>
            </a:r>
            <a:endParaRPr lang="en-GB" i="1" dirty="0">
              <a:solidFill>
                <a:srgbClr val="00B050"/>
              </a:solidFill>
            </a:endParaRPr>
          </a:p>
        </p:txBody>
      </p:sp>
      <p:sp>
        <p:nvSpPr>
          <p:cNvPr id="4" name="Title 3"/>
          <p:cNvSpPr>
            <a:spLocks noGrp="1"/>
          </p:cNvSpPr>
          <p:nvPr>
            <p:ph type="title"/>
          </p:nvPr>
        </p:nvSpPr>
        <p:spPr>
          <a:xfrm>
            <a:off x="115900" y="-222319"/>
            <a:ext cx="10515600" cy="1325563"/>
          </a:xfrm>
          <a:prstGeom prst="rect">
            <a:avLst/>
          </a:prstGeom>
        </p:spPr>
        <p:txBody>
          <a:bodyPr wrap="none">
            <a:spAutoFit/>
          </a:bodyPr>
          <a:lstStyle/>
          <a:p>
            <a:r>
              <a:rPr lang="en-GB" dirty="0" smtClean="0">
                <a:hlinkClick r:id="rId2"/>
              </a:rPr>
              <a:t>https://www.youtube.com/watch?v=-Q6aBqtIWkU</a:t>
            </a:r>
            <a:endParaRPr lang="en-GB" dirty="0"/>
          </a:p>
        </p:txBody>
      </p:sp>
    </p:spTree>
    <p:extLst>
      <p:ext uri="{BB962C8B-B14F-4D97-AF65-F5344CB8AC3E}">
        <p14:creationId xmlns:p14="http://schemas.microsoft.com/office/powerpoint/2010/main" val="274110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3962"/>
            <a:ext cx="12192000" cy="6158168"/>
          </a:xfrm>
        </p:spPr>
        <p:txBody>
          <a:bodyPr>
            <a:normAutofit fontScale="70000" lnSpcReduction="20000"/>
          </a:bodyPr>
          <a:lstStyle/>
          <a:p>
            <a:pPr marL="0" indent="0">
              <a:buNone/>
            </a:pPr>
            <a:r>
              <a:rPr lang="en-GB" dirty="0" smtClean="0">
                <a:solidFill>
                  <a:srgbClr val="7030A0"/>
                </a:solidFill>
              </a:rPr>
              <a:t>How much can you understand? See if you can just grasp the general gist. Listening comprehension questions to help you understand (answer in English or French!):</a:t>
            </a:r>
          </a:p>
          <a:p>
            <a:pPr marL="514350" indent="-514350">
              <a:buAutoNum type="arabicParenR"/>
            </a:pPr>
            <a:r>
              <a:rPr lang="fr-FR" altLang="en-US" dirty="0" smtClean="0">
                <a:solidFill>
                  <a:srgbClr val="222222"/>
                </a:solidFill>
                <a:latin typeface="inherit"/>
              </a:rPr>
              <a:t>Combien </a:t>
            </a:r>
            <a:r>
              <a:rPr lang="fr-FR" altLang="en-US" dirty="0">
                <a:solidFill>
                  <a:srgbClr val="222222"/>
                </a:solidFill>
                <a:latin typeface="inherit"/>
              </a:rPr>
              <a:t>de temps les deux filles restent-elles en faisant le tour?</a:t>
            </a:r>
            <a:r>
              <a:rPr kumimoji="0" lang="fr-FR" altLang="en-US" sz="1200" b="0" i="1" u="none" strike="noStrike" cap="none" normalizeH="0" baseline="0" dirty="0" smtClean="0">
                <a:ln>
                  <a:noFill/>
                </a:ln>
                <a:solidFill>
                  <a:schemeClr val="tx1"/>
                </a:solidFill>
                <a:effectLst/>
              </a:rPr>
              <a:t> </a:t>
            </a:r>
            <a:r>
              <a:rPr lang="en-GB" i="1" dirty="0" smtClean="0"/>
              <a:t>How long do the two girls stay whilst going around?</a:t>
            </a:r>
            <a:r>
              <a:rPr lang="en-GB" dirty="0" smtClean="0"/>
              <a:t/>
            </a:r>
            <a:br>
              <a:rPr lang="en-GB" dirty="0" smtClean="0"/>
            </a:br>
            <a:r>
              <a:rPr lang="en-GB" dirty="0" err="1" smtClean="0">
                <a:solidFill>
                  <a:srgbClr val="00B050"/>
                </a:solidFill>
              </a:rPr>
              <a:t>Une</a:t>
            </a:r>
            <a:r>
              <a:rPr lang="en-GB" dirty="0" smtClean="0">
                <a:solidFill>
                  <a:srgbClr val="00B050"/>
                </a:solidFill>
              </a:rPr>
              <a:t> demi-</a:t>
            </a:r>
            <a:r>
              <a:rPr lang="en-GB" dirty="0" err="1" smtClean="0">
                <a:solidFill>
                  <a:srgbClr val="00B050"/>
                </a:solidFill>
              </a:rPr>
              <a:t>heure</a:t>
            </a:r>
            <a:r>
              <a:rPr lang="en-GB" dirty="0" smtClean="0">
                <a:solidFill>
                  <a:srgbClr val="00B050"/>
                </a:solidFill>
              </a:rPr>
              <a:t> </a:t>
            </a:r>
            <a:r>
              <a:rPr lang="en-GB" i="1" dirty="0" smtClean="0">
                <a:solidFill>
                  <a:srgbClr val="00B050"/>
                </a:solidFill>
              </a:rPr>
              <a:t>(half an hour)</a:t>
            </a:r>
          </a:p>
          <a:p>
            <a:pPr marL="0" indent="0">
              <a:buNone/>
            </a:pPr>
            <a:r>
              <a:rPr lang="en-GB" dirty="0" smtClean="0"/>
              <a:t/>
            </a:r>
            <a:br>
              <a:rPr lang="en-GB" dirty="0" smtClean="0"/>
            </a:br>
            <a:r>
              <a:rPr lang="en-GB" dirty="0" smtClean="0"/>
              <a:t>2) </a:t>
            </a:r>
            <a:r>
              <a:rPr lang="fr-FR" dirty="0" smtClean="0"/>
              <a:t>Qu'est-ce que les deux garçons se sont dit avant de sortir?</a:t>
            </a:r>
            <a:r>
              <a:rPr lang="en-GB" dirty="0"/>
              <a:t> </a:t>
            </a:r>
            <a:r>
              <a:rPr lang="en-GB" i="1" dirty="0" smtClean="0"/>
              <a:t>What did the two boys say to each other before going out?</a:t>
            </a:r>
            <a:r>
              <a:rPr lang="en-GB" dirty="0" smtClean="0"/>
              <a:t/>
            </a:r>
            <a:br>
              <a:rPr lang="en-GB" dirty="0" smtClean="0"/>
            </a:br>
            <a:r>
              <a:rPr lang="en-GB" dirty="0" smtClean="0">
                <a:solidFill>
                  <a:srgbClr val="00B050"/>
                </a:solidFill>
              </a:rPr>
              <a:t>“</a:t>
            </a:r>
            <a:r>
              <a:rPr lang="en-GB" dirty="0" err="1" smtClean="0">
                <a:solidFill>
                  <a:srgbClr val="00B050"/>
                </a:solidFill>
              </a:rPr>
              <a:t>c’est</a:t>
            </a:r>
            <a:r>
              <a:rPr lang="en-GB" dirty="0" smtClean="0">
                <a:solidFill>
                  <a:srgbClr val="00B050"/>
                </a:solidFill>
              </a:rPr>
              <a:t> la fete de la </a:t>
            </a:r>
            <a:r>
              <a:rPr lang="en-GB" dirty="0" err="1" smtClean="0">
                <a:solidFill>
                  <a:srgbClr val="00B050"/>
                </a:solidFill>
              </a:rPr>
              <a:t>musique</a:t>
            </a:r>
            <a:r>
              <a:rPr lang="en-GB" dirty="0" smtClean="0">
                <a:solidFill>
                  <a:srgbClr val="00B050"/>
                </a:solidFill>
              </a:rPr>
              <a:t>. On </a:t>
            </a:r>
            <a:r>
              <a:rPr lang="en-GB" dirty="0" err="1" smtClean="0">
                <a:solidFill>
                  <a:srgbClr val="00B050"/>
                </a:solidFill>
              </a:rPr>
              <a:t>va</a:t>
            </a:r>
            <a:r>
              <a:rPr lang="en-GB" dirty="0" smtClean="0">
                <a:solidFill>
                  <a:srgbClr val="00B050"/>
                </a:solidFill>
              </a:rPr>
              <a:t> y </a:t>
            </a:r>
            <a:r>
              <a:rPr lang="en-GB" dirty="0" err="1" smtClean="0">
                <a:solidFill>
                  <a:srgbClr val="00B050"/>
                </a:solidFill>
              </a:rPr>
              <a:t>aller</a:t>
            </a:r>
            <a:r>
              <a:rPr lang="en-GB" dirty="0" smtClean="0">
                <a:solidFill>
                  <a:srgbClr val="00B050"/>
                </a:solidFill>
              </a:rPr>
              <a:t>. On </a:t>
            </a:r>
            <a:r>
              <a:rPr lang="en-GB" dirty="0" err="1" smtClean="0">
                <a:solidFill>
                  <a:srgbClr val="00B050"/>
                </a:solidFill>
              </a:rPr>
              <a:t>va</a:t>
            </a:r>
            <a:r>
              <a:rPr lang="en-GB" dirty="0" smtClean="0">
                <a:solidFill>
                  <a:srgbClr val="00B050"/>
                </a:solidFill>
              </a:rPr>
              <a:t> </a:t>
            </a:r>
            <a:r>
              <a:rPr lang="en-GB" dirty="0" err="1" smtClean="0">
                <a:solidFill>
                  <a:srgbClr val="00B050"/>
                </a:solidFill>
              </a:rPr>
              <a:t>aller</a:t>
            </a:r>
            <a:r>
              <a:rPr lang="en-GB" dirty="0" smtClean="0">
                <a:solidFill>
                  <a:srgbClr val="00B050"/>
                </a:solidFill>
              </a:rPr>
              <a:t> </a:t>
            </a:r>
            <a:r>
              <a:rPr lang="en-GB" dirty="0" err="1" smtClean="0">
                <a:solidFill>
                  <a:srgbClr val="00B050"/>
                </a:solidFill>
              </a:rPr>
              <a:t>voir</a:t>
            </a:r>
            <a:r>
              <a:rPr lang="en-GB" dirty="0" smtClean="0">
                <a:solidFill>
                  <a:srgbClr val="00B050"/>
                </a:solidFill>
              </a:rPr>
              <a:t> un petit </a:t>
            </a:r>
            <a:r>
              <a:rPr lang="en-GB" dirty="0" err="1" smtClean="0">
                <a:solidFill>
                  <a:srgbClr val="00B050"/>
                </a:solidFill>
              </a:rPr>
              <a:t>peu</a:t>
            </a:r>
            <a:r>
              <a:rPr lang="en-GB" dirty="0" smtClean="0">
                <a:solidFill>
                  <a:srgbClr val="00B050"/>
                </a:solidFill>
              </a:rPr>
              <a:t> </a:t>
            </a:r>
            <a:r>
              <a:rPr lang="en-GB" dirty="0" err="1" smtClean="0">
                <a:solidFill>
                  <a:srgbClr val="00B050"/>
                </a:solidFill>
              </a:rPr>
              <a:t>partout</a:t>
            </a:r>
            <a:r>
              <a:rPr lang="en-GB" dirty="0" smtClean="0">
                <a:solidFill>
                  <a:srgbClr val="00B050"/>
                </a:solidFill>
              </a:rPr>
              <a:t>.”</a:t>
            </a:r>
            <a:br>
              <a:rPr lang="en-GB" dirty="0" smtClean="0">
                <a:solidFill>
                  <a:srgbClr val="00B050"/>
                </a:solidFill>
              </a:rPr>
            </a:br>
            <a:r>
              <a:rPr lang="en-GB" i="1" dirty="0" smtClean="0">
                <a:solidFill>
                  <a:srgbClr val="00B050"/>
                </a:solidFill>
              </a:rPr>
              <a:t>“It’s Music day. We’re going there. We’re going to have a little look around everywhere.”</a:t>
            </a:r>
          </a:p>
          <a:p>
            <a:pPr marL="0" indent="0">
              <a:buNone/>
            </a:pPr>
            <a:endParaRPr lang="en-GB" dirty="0" smtClean="0"/>
          </a:p>
          <a:p>
            <a:pPr marL="0" indent="0">
              <a:buNone/>
            </a:pPr>
            <a:r>
              <a:rPr lang="fr-FR" dirty="0" smtClean="0"/>
              <a:t>3) Pourquoi la dame a-t-elle dit qu'elle ne comprenait pas toujours la musique? </a:t>
            </a:r>
            <a:r>
              <a:rPr lang="en-GB" i="1" dirty="0" smtClean="0"/>
              <a:t>Why did the lady say that she doesn’t always understand music?</a:t>
            </a:r>
            <a:r>
              <a:rPr lang="en-GB" dirty="0" smtClean="0"/>
              <a:t/>
            </a:r>
            <a:br>
              <a:rPr lang="en-GB" dirty="0" smtClean="0"/>
            </a:br>
            <a:r>
              <a:rPr lang="fr-FR" dirty="0" smtClean="0">
                <a:solidFill>
                  <a:srgbClr val="00B050"/>
                </a:solidFill>
              </a:rPr>
              <a:t>Elle vieillit et un peu en décalage, une partie de la musique est destinée aux jeunes. </a:t>
            </a:r>
            <a:r>
              <a:rPr lang="en-GB" i="1" dirty="0" smtClean="0">
                <a:solidFill>
                  <a:srgbClr val="00B050"/>
                </a:solidFill>
              </a:rPr>
              <a:t>She is getting older and a bit behind the times, some of the music is for young people</a:t>
            </a:r>
            <a:r>
              <a:rPr lang="en-GB" dirty="0" smtClean="0">
                <a:solidFill>
                  <a:srgbClr val="00B050"/>
                </a:solidFill>
              </a:rPr>
              <a:t>.</a:t>
            </a:r>
          </a:p>
          <a:p>
            <a:pPr marL="0" indent="0">
              <a:buNone/>
            </a:pPr>
            <a:r>
              <a:rPr lang="en-GB" dirty="0" smtClean="0"/>
              <a:t>4) </a:t>
            </a:r>
            <a:r>
              <a:rPr lang="fr-FR" dirty="0" smtClean="0"/>
              <a:t>Que dit-elle aussi des voix des chanteurs? </a:t>
            </a:r>
            <a:r>
              <a:rPr lang="en-GB" i="1" dirty="0" smtClean="0"/>
              <a:t>What does she also say about the singers’ voices?</a:t>
            </a:r>
            <a:r>
              <a:rPr lang="en-GB" dirty="0" smtClean="0"/>
              <a:t/>
            </a:r>
            <a:br>
              <a:rPr lang="en-GB" dirty="0" smtClean="0"/>
            </a:br>
            <a:r>
              <a:rPr lang="en-GB" dirty="0" smtClean="0">
                <a:solidFill>
                  <a:srgbClr val="00B050"/>
                </a:solidFill>
              </a:rPr>
              <a:t>Elle </a:t>
            </a:r>
            <a:r>
              <a:rPr lang="en-GB" dirty="0" err="1" smtClean="0">
                <a:solidFill>
                  <a:srgbClr val="00B050"/>
                </a:solidFill>
              </a:rPr>
              <a:t>dit</a:t>
            </a:r>
            <a:r>
              <a:rPr lang="en-GB" dirty="0" smtClean="0">
                <a:solidFill>
                  <a:srgbClr val="00B050"/>
                </a:solidFill>
              </a:rPr>
              <a:t> </a:t>
            </a:r>
            <a:r>
              <a:rPr lang="en-GB" dirty="0" err="1" smtClean="0">
                <a:solidFill>
                  <a:srgbClr val="00B050"/>
                </a:solidFill>
              </a:rPr>
              <a:t>qu’il</a:t>
            </a:r>
            <a:r>
              <a:rPr lang="en-GB" dirty="0" smtClean="0">
                <a:solidFill>
                  <a:srgbClr val="00B050"/>
                </a:solidFill>
              </a:rPr>
              <a:t> y a des </a:t>
            </a:r>
            <a:r>
              <a:rPr lang="en-GB" dirty="0" err="1" smtClean="0">
                <a:solidFill>
                  <a:srgbClr val="00B050"/>
                </a:solidFill>
              </a:rPr>
              <a:t>voix</a:t>
            </a:r>
            <a:r>
              <a:rPr lang="en-GB" dirty="0" smtClean="0">
                <a:solidFill>
                  <a:srgbClr val="00B050"/>
                </a:solidFill>
              </a:rPr>
              <a:t> </a:t>
            </a:r>
            <a:r>
              <a:rPr lang="en-GB" dirty="0" err="1" smtClean="0">
                <a:solidFill>
                  <a:srgbClr val="00B050"/>
                </a:solidFill>
              </a:rPr>
              <a:t>bizarres</a:t>
            </a:r>
            <a:r>
              <a:rPr lang="en-GB" i="1" dirty="0" smtClean="0">
                <a:solidFill>
                  <a:srgbClr val="00B050"/>
                </a:solidFill>
              </a:rPr>
              <a:t>. She says some singers have weird/bizarre voices.</a:t>
            </a:r>
            <a:r>
              <a:rPr lang="en-GB" i="1" dirty="0" smtClean="0"/>
              <a:t/>
            </a:r>
            <a:br>
              <a:rPr lang="en-GB" i="1" dirty="0" smtClean="0"/>
            </a:br>
            <a:endParaRPr lang="en-GB" i="1" dirty="0" smtClean="0"/>
          </a:p>
          <a:p>
            <a:pPr marL="0" indent="0">
              <a:buNone/>
            </a:pPr>
            <a:r>
              <a:rPr lang="en-GB" dirty="0" smtClean="0"/>
              <a:t>5) </a:t>
            </a:r>
            <a:r>
              <a:rPr lang="fr-FR" dirty="0" smtClean="0"/>
              <a:t>Qu'est-ce que la jeune fille a dit sur les types de musique? </a:t>
            </a:r>
            <a:r>
              <a:rPr lang="en-GB" i="1" dirty="0" smtClean="0"/>
              <a:t>What did the younger girl say about the types of music?</a:t>
            </a:r>
            <a:r>
              <a:rPr lang="en-GB" dirty="0" smtClean="0"/>
              <a:t/>
            </a:r>
            <a:br>
              <a:rPr lang="en-GB" dirty="0" smtClean="0"/>
            </a:br>
            <a:r>
              <a:rPr lang="en-GB" dirty="0" err="1" smtClean="0">
                <a:solidFill>
                  <a:srgbClr val="00B050"/>
                </a:solidFill>
              </a:rPr>
              <a:t>Comme</a:t>
            </a:r>
            <a:r>
              <a:rPr lang="en-GB" dirty="0" smtClean="0">
                <a:solidFill>
                  <a:srgbClr val="00B050"/>
                </a:solidFill>
              </a:rPr>
              <a:t> </a:t>
            </a:r>
            <a:r>
              <a:rPr lang="en-GB" dirty="0" err="1" smtClean="0">
                <a:solidFill>
                  <a:srgbClr val="00B050"/>
                </a:solidFill>
              </a:rPr>
              <a:t>elle</a:t>
            </a:r>
            <a:r>
              <a:rPr lang="en-GB" dirty="0" smtClean="0">
                <a:solidFill>
                  <a:srgbClr val="00B050"/>
                </a:solidFill>
              </a:rPr>
              <a:t> </a:t>
            </a:r>
            <a:r>
              <a:rPr lang="en-GB" dirty="0" err="1" smtClean="0">
                <a:solidFill>
                  <a:srgbClr val="00B050"/>
                </a:solidFill>
              </a:rPr>
              <a:t>est</a:t>
            </a:r>
            <a:r>
              <a:rPr lang="en-GB" dirty="0" smtClean="0">
                <a:solidFill>
                  <a:srgbClr val="00B050"/>
                </a:solidFill>
              </a:rPr>
              <a:t> </a:t>
            </a:r>
            <a:r>
              <a:rPr lang="en-GB" dirty="0" err="1" smtClean="0">
                <a:solidFill>
                  <a:srgbClr val="00B050"/>
                </a:solidFill>
              </a:rPr>
              <a:t>jeune</a:t>
            </a:r>
            <a:r>
              <a:rPr lang="en-GB" dirty="0" smtClean="0">
                <a:solidFill>
                  <a:srgbClr val="00B050"/>
                </a:solidFill>
              </a:rPr>
              <a:t>, pour faire </a:t>
            </a:r>
            <a:r>
              <a:rPr lang="en-GB" dirty="0" err="1" smtClean="0">
                <a:solidFill>
                  <a:srgbClr val="00B050"/>
                </a:solidFill>
              </a:rPr>
              <a:t>plaisir</a:t>
            </a:r>
            <a:r>
              <a:rPr lang="en-GB" dirty="0" smtClean="0">
                <a:solidFill>
                  <a:srgbClr val="00B050"/>
                </a:solidFill>
              </a:rPr>
              <a:t> </a:t>
            </a:r>
            <a:r>
              <a:rPr lang="en-GB" dirty="0" err="1" smtClean="0">
                <a:solidFill>
                  <a:srgbClr val="00B050"/>
                </a:solidFill>
              </a:rPr>
              <a:t>elle</a:t>
            </a:r>
            <a:r>
              <a:rPr lang="en-GB" dirty="0" smtClean="0">
                <a:solidFill>
                  <a:srgbClr val="00B050"/>
                </a:solidFill>
              </a:rPr>
              <a:t> </a:t>
            </a:r>
            <a:r>
              <a:rPr lang="en-GB" dirty="0" err="1" smtClean="0">
                <a:solidFill>
                  <a:srgbClr val="00B050"/>
                </a:solidFill>
              </a:rPr>
              <a:t>va</a:t>
            </a:r>
            <a:r>
              <a:rPr lang="en-GB" dirty="0" smtClean="0">
                <a:solidFill>
                  <a:srgbClr val="00B050"/>
                </a:solidFill>
              </a:rPr>
              <a:t> </a:t>
            </a:r>
            <a:r>
              <a:rPr lang="en-GB" dirty="0" err="1" smtClean="0">
                <a:solidFill>
                  <a:srgbClr val="00B050"/>
                </a:solidFill>
              </a:rPr>
              <a:t>aller</a:t>
            </a:r>
            <a:r>
              <a:rPr lang="en-GB" dirty="0" smtClean="0">
                <a:solidFill>
                  <a:srgbClr val="00B050"/>
                </a:solidFill>
              </a:rPr>
              <a:t> </a:t>
            </a:r>
            <a:r>
              <a:rPr lang="en-GB" dirty="0" err="1" smtClean="0">
                <a:solidFill>
                  <a:srgbClr val="00B050"/>
                </a:solidFill>
              </a:rPr>
              <a:t>en</a:t>
            </a:r>
            <a:r>
              <a:rPr lang="en-GB" dirty="0" smtClean="0">
                <a:solidFill>
                  <a:srgbClr val="00B050"/>
                </a:solidFill>
              </a:rPr>
              <a:t> </a:t>
            </a:r>
            <a:r>
              <a:rPr lang="en-GB" dirty="0" err="1" smtClean="0">
                <a:solidFill>
                  <a:srgbClr val="00B050"/>
                </a:solidFill>
              </a:rPr>
              <a:t>ville</a:t>
            </a:r>
            <a:r>
              <a:rPr lang="en-GB" dirty="0" smtClean="0">
                <a:solidFill>
                  <a:srgbClr val="00B050"/>
                </a:solidFill>
              </a:rPr>
              <a:t> car </a:t>
            </a:r>
            <a:r>
              <a:rPr lang="en-GB" dirty="0" err="1" smtClean="0">
                <a:solidFill>
                  <a:srgbClr val="00B050"/>
                </a:solidFill>
              </a:rPr>
              <a:t>il</a:t>
            </a:r>
            <a:r>
              <a:rPr lang="en-GB" dirty="0" smtClean="0">
                <a:solidFill>
                  <a:srgbClr val="00B050"/>
                </a:solidFill>
              </a:rPr>
              <a:t> y a de la </a:t>
            </a:r>
            <a:r>
              <a:rPr lang="en-GB" dirty="0" err="1" smtClean="0">
                <a:solidFill>
                  <a:srgbClr val="00B050"/>
                </a:solidFill>
              </a:rPr>
              <a:t>musique</a:t>
            </a:r>
            <a:r>
              <a:rPr lang="en-GB" dirty="0" smtClean="0">
                <a:solidFill>
                  <a:srgbClr val="00B050"/>
                </a:solidFill>
              </a:rPr>
              <a:t> disco </a:t>
            </a:r>
            <a:r>
              <a:rPr lang="en-GB" dirty="0" err="1" smtClean="0">
                <a:solidFill>
                  <a:srgbClr val="00B050"/>
                </a:solidFill>
              </a:rPr>
              <a:t>là</a:t>
            </a:r>
            <a:r>
              <a:rPr lang="en-GB" dirty="0" smtClean="0">
                <a:solidFill>
                  <a:srgbClr val="00B050"/>
                </a:solidFill>
              </a:rPr>
              <a:t>-bas, </a:t>
            </a:r>
            <a:r>
              <a:rPr lang="en-GB" dirty="0" err="1" smtClean="0">
                <a:solidFill>
                  <a:srgbClr val="00B050"/>
                </a:solidFill>
              </a:rPr>
              <a:t>mais</a:t>
            </a:r>
            <a:r>
              <a:rPr lang="en-GB" dirty="0" smtClean="0">
                <a:solidFill>
                  <a:srgbClr val="00B050"/>
                </a:solidFill>
              </a:rPr>
              <a:t> </a:t>
            </a:r>
            <a:r>
              <a:rPr lang="en-GB" dirty="0" err="1" smtClean="0">
                <a:solidFill>
                  <a:srgbClr val="00B050"/>
                </a:solidFill>
              </a:rPr>
              <a:t>elle</a:t>
            </a:r>
            <a:r>
              <a:rPr lang="en-GB" dirty="0" smtClean="0">
                <a:solidFill>
                  <a:srgbClr val="00B050"/>
                </a:solidFill>
              </a:rPr>
              <a:t> </a:t>
            </a:r>
            <a:r>
              <a:rPr lang="en-GB" dirty="0" err="1" smtClean="0">
                <a:solidFill>
                  <a:srgbClr val="00B050"/>
                </a:solidFill>
              </a:rPr>
              <a:t>dit</a:t>
            </a:r>
            <a:r>
              <a:rPr lang="en-GB" dirty="0" smtClean="0">
                <a:solidFill>
                  <a:srgbClr val="00B050"/>
                </a:solidFill>
              </a:rPr>
              <a:t> </a:t>
            </a:r>
            <a:r>
              <a:rPr lang="en-GB" dirty="0" err="1" smtClean="0">
                <a:solidFill>
                  <a:srgbClr val="00B050"/>
                </a:solidFill>
              </a:rPr>
              <a:t>qu’ici</a:t>
            </a:r>
            <a:r>
              <a:rPr lang="en-GB" dirty="0" smtClean="0">
                <a:solidFill>
                  <a:srgbClr val="00B050"/>
                </a:solidFill>
              </a:rPr>
              <a:t> la </a:t>
            </a:r>
            <a:r>
              <a:rPr lang="en-GB" dirty="0" err="1" smtClean="0">
                <a:solidFill>
                  <a:srgbClr val="00B050"/>
                </a:solidFill>
              </a:rPr>
              <a:t>musique</a:t>
            </a:r>
            <a:r>
              <a:rPr lang="en-GB" dirty="0" smtClean="0">
                <a:solidFill>
                  <a:srgbClr val="00B050"/>
                </a:solidFill>
              </a:rPr>
              <a:t> </a:t>
            </a:r>
            <a:r>
              <a:rPr lang="en-GB" dirty="0" err="1" smtClean="0">
                <a:solidFill>
                  <a:srgbClr val="00B050"/>
                </a:solidFill>
              </a:rPr>
              <a:t>est</a:t>
            </a:r>
            <a:r>
              <a:rPr lang="en-GB" dirty="0" smtClean="0">
                <a:solidFill>
                  <a:srgbClr val="00B050"/>
                </a:solidFill>
              </a:rPr>
              <a:t> plus jazzy </a:t>
            </a:r>
            <a:r>
              <a:rPr lang="en-GB" dirty="0" err="1" smtClean="0">
                <a:solidFill>
                  <a:srgbClr val="00B050"/>
                </a:solidFill>
              </a:rPr>
              <a:t>donc</a:t>
            </a:r>
            <a:r>
              <a:rPr lang="en-GB" dirty="0" smtClean="0">
                <a:solidFill>
                  <a:srgbClr val="00B050"/>
                </a:solidFill>
              </a:rPr>
              <a:t> </a:t>
            </a:r>
            <a:r>
              <a:rPr lang="en-GB" dirty="0" err="1" smtClean="0">
                <a:solidFill>
                  <a:srgbClr val="00B050"/>
                </a:solidFill>
              </a:rPr>
              <a:t>c’est</a:t>
            </a:r>
            <a:r>
              <a:rPr lang="en-GB" dirty="0" smtClean="0">
                <a:solidFill>
                  <a:srgbClr val="00B050"/>
                </a:solidFill>
              </a:rPr>
              <a:t> pour </a:t>
            </a:r>
            <a:r>
              <a:rPr lang="en-GB" dirty="0" err="1" smtClean="0">
                <a:solidFill>
                  <a:srgbClr val="00B050"/>
                </a:solidFill>
              </a:rPr>
              <a:t>eux</a:t>
            </a:r>
            <a:r>
              <a:rPr lang="en-GB" dirty="0" smtClean="0">
                <a:solidFill>
                  <a:srgbClr val="00B050"/>
                </a:solidFill>
              </a:rPr>
              <a:t> (les </a:t>
            </a:r>
            <a:r>
              <a:rPr lang="en-GB" dirty="0" err="1" smtClean="0">
                <a:solidFill>
                  <a:srgbClr val="00B050"/>
                </a:solidFill>
              </a:rPr>
              <a:t>vieux</a:t>
            </a:r>
            <a:r>
              <a:rPr lang="en-GB" dirty="0" smtClean="0">
                <a:solidFill>
                  <a:srgbClr val="00B050"/>
                </a:solidFill>
              </a:rPr>
              <a:t>!).</a:t>
            </a:r>
          </a:p>
          <a:p>
            <a:pPr marL="0" indent="0">
              <a:buNone/>
            </a:pPr>
            <a:r>
              <a:rPr lang="en-GB" i="1" dirty="0" smtClean="0">
                <a:solidFill>
                  <a:srgbClr val="00B050"/>
                </a:solidFill>
              </a:rPr>
              <a:t>As she is young, to have more fun she needs to go into the town/city centre to find disco/party music, whereas she says that here some of the music is jazzy and it’s for them (older people!)</a:t>
            </a:r>
            <a:endParaRPr lang="en-GB" i="1" dirty="0">
              <a:solidFill>
                <a:srgbClr val="00B050"/>
              </a:solidFill>
            </a:endParaRPr>
          </a:p>
        </p:txBody>
      </p:sp>
      <p:sp>
        <p:nvSpPr>
          <p:cNvPr id="4" name="Title 3"/>
          <p:cNvSpPr>
            <a:spLocks noGrp="1"/>
          </p:cNvSpPr>
          <p:nvPr>
            <p:ph type="title"/>
          </p:nvPr>
        </p:nvSpPr>
        <p:spPr>
          <a:xfrm>
            <a:off x="115900" y="-222319"/>
            <a:ext cx="10515600" cy="1325563"/>
          </a:xfrm>
          <a:prstGeom prst="rect">
            <a:avLst/>
          </a:prstGeom>
        </p:spPr>
        <p:txBody>
          <a:bodyPr wrap="none">
            <a:spAutoFit/>
          </a:bodyPr>
          <a:lstStyle/>
          <a:p>
            <a:r>
              <a:rPr lang="en-GB" dirty="0" smtClean="0">
                <a:hlinkClick r:id="rId2"/>
              </a:rPr>
              <a:t>https://www.youtube.com/watch?v=-Q6aBqtIWkU</a:t>
            </a:r>
            <a:endParaRPr lang="en-GB" dirty="0"/>
          </a:p>
        </p:txBody>
      </p:sp>
    </p:spTree>
    <p:extLst>
      <p:ext uri="{BB962C8B-B14F-4D97-AF65-F5344CB8AC3E}">
        <p14:creationId xmlns:p14="http://schemas.microsoft.com/office/powerpoint/2010/main" val="1805415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189810"/>
            <a:ext cx="6764869" cy="5069691"/>
          </a:xfrm>
          <a:prstGeom prst="rect">
            <a:avLst/>
          </a:prstGeom>
        </p:spPr>
      </p:pic>
      <p:pic>
        <p:nvPicPr>
          <p:cNvPr id="8" name="Picture 7"/>
          <p:cNvPicPr>
            <a:picLocks noChangeAspect="1"/>
          </p:cNvPicPr>
          <p:nvPr/>
        </p:nvPicPr>
        <p:blipFill>
          <a:blip r:embed="rId3"/>
          <a:stretch>
            <a:fillRect/>
          </a:stretch>
        </p:blipFill>
        <p:spPr>
          <a:xfrm>
            <a:off x="6473564" y="1265181"/>
            <a:ext cx="5562619" cy="4640320"/>
          </a:xfrm>
          <a:prstGeom prst="rect">
            <a:avLst/>
          </a:prstGeom>
        </p:spPr>
      </p:pic>
      <p:sp>
        <p:nvSpPr>
          <p:cNvPr id="2" name="TextBox 1"/>
          <p:cNvSpPr txBox="1"/>
          <p:nvPr/>
        </p:nvSpPr>
        <p:spPr>
          <a:xfrm>
            <a:off x="1183341" y="295835"/>
            <a:ext cx="10421471" cy="523220"/>
          </a:xfrm>
          <a:prstGeom prst="rect">
            <a:avLst/>
          </a:prstGeom>
          <a:noFill/>
        </p:spPr>
        <p:txBody>
          <a:bodyPr wrap="square" rtlCol="0">
            <a:spAutoFit/>
          </a:bodyPr>
          <a:lstStyle/>
          <a:p>
            <a:r>
              <a:rPr lang="en-GB" sz="2800" dirty="0" smtClean="0"/>
              <a:t>Short reading: Match up questions 1-8 with the correct answers (a-h)</a:t>
            </a:r>
            <a:endParaRPr lang="en-GB" sz="2800" dirty="0"/>
          </a:p>
        </p:txBody>
      </p:sp>
    </p:spTree>
    <p:extLst>
      <p:ext uri="{BB962C8B-B14F-4D97-AF65-F5344CB8AC3E}">
        <p14:creationId xmlns:p14="http://schemas.microsoft.com/office/powerpoint/2010/main" val="511584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34708" y="5331655"/>
            <a:ext cx="4923694" cy="1526345"/>
          </a:xfrm>
          <a:prstGeom prst="rect">
            <a:avLst/>
          </a:prstGeom>
        </p:spPr>
      </p:pic>
      <p:pic>
        <p:nvPicPr>
          <p:cNvPr id="7" name="Picture 6"/>
          <p:cNvPicPr>
            <a:picLocks noChangeAspect="1"/>
          </p:cNvPicPr>
          <p:nvPr/>
        </p:nvPicPr>
        <p:blipFill>
          <a:blip r:embed="rId3"/>
          <a:stretch>
            <a:fillRect/>
          </a:stretch>
        </p:blipFill>
        <p:spPr>
          <a:xfrm>
            <a:off x="-140678" y="261963"/>
            <a:ext cx="6764869" cy="5069691"/>
          </a:xfrm>
          <a:prstGeom prst="rect">
            <a:avLst/>
          </a:prstGeom>
        </p:spPr>
      </p:pic>
      <p:pic>
        <p:nvPicPr>
          <p:cNvPr id="8" name="Picture 7"/>
          <p:cNvPicPr>
            <a:picLocks noChangeAspect="1"/>
          </p:cNvPicPr>
          <p:nvPr/>
        </p:nvPicPr>
        <p:blipFill>
          <a:blip r:embed="rId4"/>
          <a:stretch>
            <a:fillRect/>
          </a:stretch>
        </p:blipFill>
        <p:spPr>
          <a:xfrm>
            <a:off x="6332886" y="337333"/>
            <a:ext cx="5807102" cy="4844267"/>
          </a:xfrm>
          <a:prstGeom prst="rect">
            <a:avLst/>
          </a:prstGeom>
        </p:spPr>
      </p:pic>
      <p:sp>
        <p:nvSpPr>
          <p:cNvPr id="5" name="TextBox 4"/>
          <p:cNvSpPr txBox="1"/>
          <p:nvPr/>
        </p:nvSpPr>
        <p:spPr>
          <a:xfrm>
            <a:off x="0" y="5540829"/>
            <a:ext cx="5134708" cy="553998"/>
          </a:xfrm>
          <a:prstGeom prst="rect">
            <a:avLst/>
          </a:prstGeom>
          <a:noFill/>
        </p:spPr>
        <p:txBody>
          <a:bodyPr wrap="square" rtlCol="0">
            <a:spAutoFit/>
          </a:bodyPr>
          <a:lstStyle/>
          <a:p>
            <a:r>
              <a:rPr lang="en-GB" sz="3000" dirty="0" smtClean="0">
                <a:solidFill>
                  <a:srgbClr val="FF0000"/>
                </a:solidFill>
              </a:rPr>
              <a:t>Answers: Mark in red pen /font</a:t>
            </a:r>
            <a:endParaRPr lang="en-GB" sz="3000" dirty="0">
              <a:solidFill>
                <a:srgbClr val="FF0000"/>
              </a:solidFill>
            </a:endParaRPr>
          </a:p>
        </p:txBody>
      </p:sp>
    </p:spTree>
    <p:extLst>
      <p:ext uri="{BB962C8B-B14F-4D97-AF65-F5344CB8AC3E}">
        <p14:creationId xmlns:p14="http://schemas.microsoft.com/office/powerpoint/2010/main" val="27690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958" b="53397"/>
          <a:stretch/>
        </p:blipFill>
        <p:spPr>
          <a:xfrm>
            <a:off x="303631" y="2095519"/>
            <a:ext cx="9668436" cy="1082795"/>
          </a:xfrm>
          <a:prstGeom prst="rect">
            <a:avLst/>
          </a:prstGeom>
        </p:spPr>
      </p:pic>
      <p:sp>
        <p:nvSpPr>
          <p:cNvPr id="2" name="Title 1"/>
          <p:cNvSpPr>
            <a:spLocks noGrp="1"/>
          </p:cNvSpPr>
          <p:nvPr>
            <p:ph type="title"/>
          </p:nvPr>
        </p:nvSpPr>
        <p:spPr>
          <a:xfrm>
            <a:off x="687944" y="0"/>
            <a:ext cx="10970684" cy="1141412"/>
          </a:xfrm>
        </p:spPr>
        <p:txBody>
          <a:bodyPr>
            <a:normAutofit fontScale="90000"/>
          </a:bodyPr>
          <a:lstStyle/>
          <a:p>
            <a:r>
              <a:rPr lang="en-GB" sz="2800" b="1" u="sng" dirty="0" smtClean="0"/>
              <a:t>p. 90 – ex. 2a + 2b – </a:t>
            </a:r>
            <a:r>
              <a:rPr lang="en-GB" sz="2800" b="1" u="sng" dirty="0" err="1" smtClean="0"/>
              <a:t>Écoutez</a:t>
            </a:r>
            <a:r>
              <a:rPr lang="en-GB" sz="2800" b="1" u="sng" dirty="0" smtClean="0"/>
              <a:t> – Listening task </a:t>
            </a:r>
            <a:r>
              <a:rPr lang="en-GB" sz="2800" b="1" u="sng" dirty="0" smtClean="0">
                <a:solidFill>
                  <a:srgbClr val="7030A0"/>
                </a:solidFill>
              </a:rPr>
              <a:t>(if you need help – the listening transcript is provided on slide 15)</a:t>
            </a:r>
            <a:r>
              <a:rPr lang="en-GB" sz="2800" b="1" u="sng" dirty="0" smtClean="0"/>
              <a:t/>
            </a:r>
            <a:br>
              <a:rPr lang="en-GB" sz="2800" b="1" u="sng" dirty="0" smtClean="0"/>
            </a:br>
            <a:r>
              <a:rPr lang="en-GB" sz="2800" b="1" u="sng" dirty="0" smtClean="0"/>
              <a:t>Open audio file in Microsoft Teams assignment resources</a:t>
            </a:r>
            <a:endParaRPr lang="en-GB" sz="2800" b="1" u="sng" dirty="0"/>
          </a:p>
        </p:txBody>
      </p:sp>
      <p:sp>
        <p:nvSpPr>
          <p:cNvPr id="4" name="TextBox 3"/>
          <p:cNvSpPr txBox="1"/>
          <p:nvPr/>
        </p:nvSpPr>
        <p:spPr>
          <a:xfrm>
            <a:off x="482926" y="1141412"/>
            <a:ext cx="10421471" cy="954107"/>
          </a:xfrm>
          <a:prstGeom prst="rect">
            <a:avLst/>
          </a:prstGeom>
          <a:noFill/>
        </p:spPr>
        <p:txBody>
          <a:bodyPr wrap="square" rtlCol="0">
            <a:spAutoFit/>
          </a:bodyPr>
          <a:lstStyle/>
          <a:p>
            <a:r>
              <a:rPr lang="en-GB" sz="2800" dirty="0" smtClean="0"/>
              <a:t>2a) Listen to the 5 people who speak about the music that they prefer. Identify the preferred music genre for each person</a:t>
            </a:r>
            <a:endParaRPr lang="en-GB" sz="2800" dirty="0"/>
          </a:p>
        </p:txBody>
      </p:sp>
      <p:pic>
        <p:nvPicPr>
          <p:cNvPr id="5" name="Picture 4"/>
          <p:cNvPicPr>
            <a:picLocks noChangeAspect="1"/>
          </p:cNvPicPr>
          <p:nvPr/>
        </p:nvPicPr>
        <p:blipFill rotWithShape="1">
          <a:blip r:embed="rId2"/>
          <a:srcRect l="19958" t="49191"/>
          <a:stretch/>
        </p:blipFill>
        <p:spPr>
          <a:xfrm>
            <a:off x="482926" y="4303048"/>
            <a:ext cx="9668436" cy="1180522"/>
          </a:xfrm>
          <a:prstGeom prst="rect">
            <a:avLst/>
          </a:prstGeom>
        </p:spPr>
      </p:pic>
      <p:sp>
        <p:nvSpPr>
          <p:cNvPr id="6" name="TextBox 5"/>
          <p:cNvSpPr txBox="1"/>
          <p:nvPr/>
        </p:nvSpPr>
        <p:spPr>
          <a:xfrm>
            <a:off x="687944" y="3220253"/>
            <a:ext cx="10421471" cy="954107"/>
          </a:xfrm>
          <a:prstGeom prst="rect">
            <a:avLst/>
          </a:prstGeom>
          <a:noFill/>
        </p:spPr>
        <p:txBody>
          <a:bodyPr wrap="square" rtlCol="0">
            <a:spAutoFit/>
          </a:bodyPr>
          <a:lstStyle/>
          <a:p>
            <a:r>
              <a:rPr lang="en-GB" sz="2800" dirty="0" smtClean="0"/>
              <a:t>2b) Why is music important for each person? (or what are the most important aspects of music for each person? Respond in French </a:t>
            </a:r>
            <a:endParaRPr lang="en-GB" sz="2800" dirty="0"/>
          </a:p>
        </p:txBody>
      </p:sp>
    </p:spTree>
    <p:extLst>
      <p:ext uri="{BB962C8B-B14F-4D97-AF65-F5344CB8AC3E}">
        <p14:creationId xmlns:p14="http://schemas.microsoft.com/office/powerpoint/2010/main" val="2364427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958" b="53397"/>
          <a:stretch/>
        </p:blipFill>
        <p:spPr>
          <a:xfrm>
            <a:off x="300490" y="1660406"/>
            <a:ext cx="6259336" cy="701000"/>
          </a:xfrm>
          <a:prstGeom prst="rect">
            <a:avLst/>
          </a:prstGeom>
        </p:spPr>
      </p:pic>
      <p:sp>
        <p:nvSpPr>
          <p:cNvPr id="2" name="Title 1"/>
          <p:cNvSpPr>
            <a:spLocks noGrp="1"/>
          </p:cNvSpPr>
          <p:nvPr>
            <p:ph type="title"/>
          </p:nvPr>
        </p:nvSpPr>
        <p:spPr>
          <a:xfrm>
            <a:off x="687944" y="-144195"/>
            <a:ext cx="10970684" cy="1141412"/>
          </a:xfrm>
        </p:spPr>
        <p:txBody>
          <a:bodyPr>
            <a:normAutofit/>
          </a:bodyPr>
          <a:lstStyle/>
          <a:p>
            <a:r>
              <a:rPr lang="en-GB" sz="2800" b="1" u="sng" dirty="0" smtClean="0"/>
              <a:t>p. 90 – ex. 2a + 2b – </a:t>
            </a:r>
            <a:r>
              <a:rPr lang="en-GB" sz="2800" b="1" u="sng" dirty="0" err="1" smtClean="0"/>
              <a:t>Écoutez</a:t>
            </a:r>
            <a:r>
              <a:rPr lang="en-GB" sz="2800" b="1" u="sng" dirty="0" smtClean="0"/>
              <a:t> – Listening task</a:t>
            </a:r>
            <a:br>
              <a:rPr lang="en-GB" sz="2800" b="1" u="sng" dirty="0" smtClean="0"/>
            </a:br>
            <a:r>
              <a:rPr lang="en-GB" sz="2800" b="1" u="sng" dirty="0" smtClean="0"/>
              <a:t>Open audio file in Microsoft Teams assignment resources</a:t>
            </a:r>
            <a:endParaRPr lang="en-GB" sz="2800" b="1" u="sng" dirty="0"/>
          </a:p>
        </p:txBody>
      </p:sp>
      <p:sp>
        <p:nvSpPr>
          <p:cNvPr id="4" name="TextBox 3"/>
          <p:cNvSpPr txBox="1"/>
          <p:nvPr/>
        </p:nvSpPr>
        <p:spPr>
          <a:xfrm>
            <a:off x="528918" y="706298"/>
            <a:ext cx="10421471" cy="954107"/>
          </a:xfrm>
          <a:prstGeom prst="rect">
            <a:avLst/>
          </a:prstGeom>
          <a:noFill/>
        </p:spPr>
        <p:txBody>
          <a:bodyPr wrap="square" rtlCol="0">
            <a:spAutoFit/>
          </a:bodyPr>
          <a:lstStyle/>
          <a:p>
            <a:r>
              <a:rPr lang="en-GB" sz="2700" dirty="0" smtClean="0"/>
              <a:t>2a) Listen to the 5 people who speak about the music that they prefer. Identify the preferred music genre for each person</a:t>
            </a:r>
            <a:endParaRPr lang="en-GB" sz="2700" dirty="0"/>
          </a:p>
        </p:txBody>
      </p:sp>
      <p:pic>
        <p:nvPicPr>
          <p:cNvPr id="5" name="Picture 4"/>
          <p:cNvPicPr>
            <a:picLocks noChangeAspect="1"/>
          </p:cNvPicPr>
          <p:nvPr/>
        </p:nvPicPr>
        <p:blipFill rotWithShape="1">
          <a:blip r:embed="rId2"/>
          <a:srcRect l="19958" t="49191"/>
          <a:stretch/>
        </p:blipFill>
        <p:spPr>
          <a:xfrm>
            <a:off x="-32642" y="4056707"/>
            <a:ext cx="5931321" cy="724218"/>
          </a:xfrm>
          <a:prstGeom prst="rect">
            <a:avLst/>
          </a:prstGeom>
        </p:spPr>
      </p:pic>
      <p:sp>
        <p:nvSpPr>
          <p:cNvPr id="6" name="TextBox 5"/>
          <p:cNvSpPr txBox="1"/>
          <p:nvPr/>
        </p:nvSpPr>
        <p:spPr>
          <a:xfrm>
            <a:off x="106408" y="3066914"/>
            <a:ext cx="10421471" cy="954107"/>
          </a:xfrm>
          <a:prstGeom prst="rect">
            <a:avLst/>
          </a:prstGeom>
          <a:noFill/>
        </p:spPr>
        <p:txBody>
          <a:bodyPr wrap="square" rtlCol="0">
            <a:spAutoFit/>
          </a:bodyPr>
          <a:lstStyle/>
          <a:p>
            <a:r>
              <a:rPr lang="en-GB" sz="2800" dirty="0" smtClean="0"/>
              <a:t>2b) Why is music important for each person? (or what are the most important aspects of music for each person? Respond in French.</a:t>
            </a:r>
            <a:endParaRPr lang="en-GB" sz="2800" dirty="0"/>
          </a:p>
        </p:txBody>
      </p:sp>
      <p:sp>
        <p:nvSpPr>
          <p:cNvPr id="7" name="TextBox 6"/>
          <p:cNvSpPr txBox="1"/>
          <p:nvPr/>
        </p:nvSpPr>
        <p:spPr>
          <a:xfrm>
            <a:off x="1425118" y="2352960"/>
            <a:ext cx="5134708" cy="553998"/>
          </a:xfrm>
          <a:prstGeom prst="rect">
            <a:avLst/>
          </a:prstGeom>
          <a:noFill/>
        </p:spPr>
        <p:txBody>
          <a:bodyPr wrap="square" rtlCol="0">
            <a:spAutoFit/>
          </a:bodyPr>
          <a:lstStyle/>
          <a:p>
            <a:r>
              <a:rPr lang="en-GB" sz="3000" dirty="0" smtClean="0">
                <a:solidFill>
                  <a:srgbClr val="FF0000"/>
                </a:solidFill>
              </a:rPr>
              <a:t>Answer: Mark in red pen /font</a:t>
            </a:r>
            <a:endParaRPr lang="en-GB" sz="3000" dirty="0">
              <a:solidFill>
                <a:srgbClr val="FF0000"/>
              </a:solidFill>
            </a:endParaRPr>
          </a:p>
        </p:txBody>
      </p:sp>
      <p:sp>
        <p:nvSpPr>
          <p:cNvPr id="8" name="Rectangle 7"/>
          <p:cNvSpPr/>
          <p:nvPr/>
        </p:nvSpPr>
        <p:spPr>
          <a:xfrm>
            <a:off x="7684987" y="1281810"/>
            <a:ext cx="6096000" cy="1785104"/>
          </a:xfrm>
          <a:prstGeom prst="rect">
            <a:avLst/>
          </a:prstGeom>
        </p:spPr>
        <p:txBody>
          <a:bodyPr>
            <a:spAutoFit/>
          </a:bodyPr>
          <a:lstStyle/>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1 	le RnB</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2 	le rap</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3 	pas de préférence</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4 	la musique électro et la musique techno</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en-GB" dirty="0">
                <a:solidFill>
                  <a:srgbClr val="FF0000"/>
                </a:solidFill>
                <a:latin typeface="Arial" panose="020B0604020202020204" pitchFamily="34" charset="0"/>
                <a:ea typeface="Cambria" panose="02040503050406030204" pitchFamily="18" charset="0"/>
              </a:rPr>
              <a:t>5 	le rock </a:t>
            </a:r>
            <a:r>
              <a:rPr lang="en-GB" dirty="0" err="1">
                <a:solidFill>
                  <a:srgbClr val="FF0000"/>
                </a:solidFill>
                <a:latin typeface="Arial" panose="020B0604020202020204" pitchFamily="34" charset="0"/>
                <a:ea typeface="Cambria" panose="02040503050406030204" pitchFamily="18" charset="0"/>
              </a:rPr>
              <a:t>contemporain</a:t>
            </a:r>
            <a:endParaRPr lang="en-GB" dirty="0">
              <a:solidFill>
                <a:srgbClr val="FF0000"/>
              </a:solidFill>
              <a:latin typeface="Arial" panose="020B0604020202020204" pitchFamily="34" charset="0"/>
              <a:ea typeface="Cambria" panose="02040503050406030204" pitchFamily="18" charset="0"/>
            </a:endParaRPr>
          </a:p>
        </p:txBody>
      </p:sp>
      <p:sp>
        <p:nvSpPr>
          <p:cNvPr id="9" name="Rectangle 8"/>
          <p:cNvSpPr/>
          <p:nvPr/>
        </p:nvSpPr>
        <p:spPr>
          <a:xfrm>
            <a:off x="5739653" y="4145570"/>
            <a:ext cx="6096000" cy="2339102"/>
          </a:xfrm>
          <a:prstGeom prst="rect">
            <a:avLst/>
          </a:prstGeom>
        </p:spPr>
        <p:txBody>
          <a:bodyPr>
            <a:spAutoFit/>
          </a:bodyPr>
          <a:lstStyle/>
          <a:p>
            <a:pPr marL="270510" indent="-270510">
              <a:spcAft>
                <a:spcPts val="600"/>
              </a:spcAft>
              <a:tabLst>
                <a:tab pos="270510" algn="l"/>
              </a:tabLst>
            </a:pPr>
            <a:r>
              <a:rPr lang="fr-FR" dirty="0">
                <a:solidFill>
                  <a:srgbClr val="C00000"/>
                </a:solidFill>
                <a:latin typeface="Arial" panose="020B0604020202020204" pitchFamily="34" charset="0"/>
                <a:ea typeface="Cambria" panose="02040503050406030204" pitchFamily="18" charset="0"/>
              </a:rPr>
              <a:t>1 	La musique l’aide à se détendre après le stress du travail scolaire. </a:t>
            </a:r>
            <a:endParaRPr lang="en-GB" dirty="0">
              <a:solidFill>
                <a:srgbClr val="C0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C00000"/>
                </a:solidFill>
                <a:latin typeface="Arial" panose="020B0604020202020204" pitchFamily="34" charset="0"/>
                <a:ea typeface="Cambria" panose="02040503050406030204" pitchFamily="18" charset="0"/>
              </a:rPr>
              <a:t>2 	Il trouve les paroles parlantes. </a:t>
            </a:r>
            <a:endParaRPr lang="en-GB" dirty="0">
              <a:solidFill>
                <a:srgbClr val="C0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C00000"/>
                </a:solidFill>
                <a:latin typeface="Arial" panose="020B0604020202020204" pitchFamily="34" charset="0"/>
                <a:ea typeface="Cambria" panose="02040503050406030204" pitchFamily="18" charset="0"/>
              </a:rPr>
              <a:t>3 	La musique lui apporte beaucoup de plaisir et lui remonte le moral. </a:t>
            </a:r>
            <a:endParaRPr lang="en-GB" dirty="0">
              <a:solidFill>
                <a:srgbClr val="C0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C00000"/>
                </a:solidFill>
                <a:latin typeface="Arial" panose="020B0604020202020204" pitchFamily="34" charset="0"/>
                <a:ea typeface="Cambria" panose="02040503050406030204" pitchFamily="18" charset="0"/>
              </a:rPr>
              <a:t>4 	C’est la musique qui fait bouger les gens. </a:t>
            </a:r>
            <a:endParaRPr lang="en-GB" dirty="0">
              <a:solidFill>
                <a:srgbClr val="C0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C00000"/>
                </a:solidFill>
                <a:latin typeface="Arial" panose="020B0604020202020204" pitchFamily="34" charset="0"/>
                <a:ea typeface="Cambria" panose="02040503050406030204" pitchFamily="18" charset="0"/>
              </a:rPr>
              <a:t>5 	C’est l’ambiance aux concerts qu’il préfère.</a:t>
            </a:r>
            <a:endParaRPr lang="en-GB" dirty="0">
              <a:solidFill>
                <a:srgbClr val="C00000"/>
              </a:solidFill>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1342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5" y="0"/>
            <a:ext cx="11897530" cy="1141412"/>
          </a:xfrm>
        </p:spPr>
        <p:txBody>
          <a:bodyPr>
            <a:normAutofit/>
          </a:bodyPr>
          <a:lstStyle/>
          <a:p>
            <a:r>
              <a:rPr lang="en-GB" sz="2400" b="1" u="sng" dirty="0" smtClean="0">
                <a:solidFill>
                  <a:srgbClr val="7030A0"/>
                </a:solidFill>
              </a:rPr>
              <a:t>Extension: </a:t>
            </a:r>
            <a:r>
              <a:rPr lang="en-GB" sz="2400" b="1" u="sng" dirty="0" smtClean="0"/>
              <a:t>p. 90 – ex. 2a + 2b transcript. </a:t>
            </a:r>
            <a:r>
              <a:rPr lang="en-GB" sz="2400" dirty="0" smtClean="0"/>
              <a:t>Read through the transcript and check any new vocabulary. Look up 5-10 words and use wordreference.com or google translate to understand.</a:t>
            </a:r>
            <a:endParaRPr lang="en-GB" sz="2400" dirty="0"/>
          </a:p>
        </p:txBody>
      </p:sp>
      <p:pic>
        <p:nvPicPr>
          <p:cNvPr id="3" name="Picture 2"/>
          <p:cNvPicPr>
            <a:picLocks noChangeAspect="1"/>
          </p:cNvPicPr>
          <p:nvPr/>
        </p:nvPicPr>
        <p:blipFill rotWithShape="1">
          <a:blip r:embed="rId2"/>
          <a:srcRect t="11900"/>
          <a:stretch/>
        </p:blipFill>
        <p:spPr>
          <a:xfrm>
            <a:off x="201705" y="876369"/>
            <a:ext cx="8425460" cy="3415403"/>
          </a:xfrm>
          <a:prstGeom prst="rect">
            <a:avLst/>
          </a:prstGeom>
        </p:spPr>
      </p:pic>
      <p:pic>
        <p:nvPicPr>
          <p:cNvPr id="4" name="Picture 3"/>
          <p:cNvPicPr>
            <a:picLocks noChangeAspect="1"/>
          </p:cNvPicPr>
          <p:nvPr/>
        </p:nvPicPr>
        <p:blipFill>
          <a:blip r:embed="rId3"/>
          <a:stretch>
            <a:fillRect/>
          </a:stretch>
        </p:blipFill>
        <p:spPr>
          <a:xfrm>
            <a:off x="326956" y="4291772"/>
            <a:ext cx="7551927" cy="2464145"/>
          </a:xfrm>
          <a:prstGeom prst="rect">
            <a:avLst/>
          </a:prstGeom>
        </p:spPr>
      </p:pic>
    </p:spTree>
    <p:extLst>
      <p:ext uri="{BB962C8B-B14F-4D97-AF65-F5344CB8AC3E}">
        <p14:creationId xmlns:p14="http://schemas.microsoft.com/office/powerpoint/2010/main" val="4131143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559" r="3983" b="3346"/>
          <a:stretch/>
        </p:blipFill>
        <p:spPr>
          <a:xfrm>
            <a:off x="2675965" y="701483"/>
            <a:ext cx="9419178" cy="6156517"/>
          </a:xfrm>
          <a:prstGeom prst="rect">
            <a:avLst/>
          </a:prstGeom>
        </p:spPr>
      </p:pic>
      <p:sp>
        <p:nvSpPr>
          <p:cNvPr id="11" name="TextBox 10"/>
          <p:cNvSpPr txBox="1"/>
          <p:nvPr/>
        </p:nvSpPr>
        <p:spPr>
          <a:xfrm>
            <a:off x="0" y="0"/>
            <a:ext cx="12129247" cy="1200329"/>
          </a:xfrm>
          <a:prstGeom prst="rect">
            <a:avLst/>
          </a:prstGeom>
          <a:noFill/>
        </p:spPr>
        <p:txBody>
          <a:bodyPr wrap="square" rtlCol="0">
            <a:spAutoFit/>
          </a:bodyPr>
          <a:lstStyle/>
          <a:p>
            <a:r>
              <a:rPr lang="en-GB" sz="2400" dirty="0" err="1" smtClean="0"/>
              <a:t>Lisez</a:t>
            </a:r>
            <a:r>
              <a:rPr lang="en-GB" sz="2400" dirty="0" smtClean="0"/>
              <a:t> p. 91 ex. 3 – Reading task: a) Read out loud to practise pronunciation.</a:t>
            </a:r>
          </a:p>
          <a:p>
            <a:r>
              <a:rPr lang="en-GB" sz="2400" dirty="0" smtClean="0"/>
              <a:t>b) Identify 10-15 words that you don’t know and look them up on wordreference.com or google translate.</a:t>
            </a:r>
            <a:endParaRPr lang="en-GB" sz="2400" dirty="0"/>
          </a:p>
        </p:txBody>
      </p:sp>
    </p:spTree>
    <p:extLst>
      <p:ext uri="{BB962C8B-B14F-4D97-AF65-F5344CB8AC3E}">
        <p14:creationId xmlns:p14="http://schemas.microsoft.com/office/powerpoint/2010/main" val="716414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048"/>
          <a:stretch/>
        </p:blipFill>
        <p:spPr>
          <a:xfrm>
            <a:off x="91439" y="0"/>
            <a:ext cx="7469511" cy="5359686"/>
          </a:xfrm>
          <a:prstGeom prst="rect">
            <a:avLst/>
          </a:prstGeom>
        </p:spPr>
      </p:pic>
      <p:pic>
        <p:nvPicPr>
          <p:cNvPr id="2" name="Picture 1"/>
          <p:cNvPicPr>
            <a:picLocks noChangeAspect="1"/>
          </p:cNvPicPr>
          <p:nvPr/>
        </p:nvPicPr>
        <p:blipFill rotWithShape="1">
          <a:blip r:embed="rId3"/>
          <a:srcRect l="9982"/>
          <a:stretch/>
        </p:blipFill>
        <p:spPr>
          <a:xfrm>
            <a:off x="7471955" y="1837289"/>
            <a:ext cx="4563291" cy="3430064"/>
          </a:xfrm>
          <a:prstGeom prst="rect">
            <a:avLst/>
          </a:prstGeom>
        </p:spPr>
      </p:pic>
      <p:pic>
        <p:nvPicPr>
          <p:cNvPr id="5" name="Picture 4"/>
          <p:cNvPicPr>
            <a:picLocks noChangeAspect="1"/>
          </p:cNvPicPr>
          <p:nvPr/>
        </p:nvPicPr>
        <p:blipFill rotWithShape="1">
          <a:blip r:embed="rId4"/>
          <a:srcRect l="2384"/>
          <a:stretch/>
        </p:blipFill>
        <p:spPr>
          <a:xfrm>
            <a:off x="402281" y="5544352"/>
            <a:ext cx="7069674" cy="1448470"/>
          </a:xfrm>
          <a:prstGeom prst="rect">
            <a:avLst/>
          </a:prstGeom>
        </p:spPr>
      </p:pic>
      <p:sp>
        <p:nvSpPr>
          <p:cNvPr id="3" name="TextBox 2"/>
          <p:cNvSpPr txBox="1"/>
          <p:nvPr/>
        </p:nvSpPr>
        <p:spPr>
          <a:xfrm>
            <a:off x="7534056" y="530105"/>
            <a:ext cx="4657944" cy="1477328"/>
          </a:xfrm>
          <a:prstGeom prst="rect">
            <a:avLst/>
          </a:prstGeom>
          <a:noFill/>
        </p:spPr>
        <p:txBody>
          <a:bodyPr wrap="square" rtlCol="0">
            <a:spAutoFit/>
          </a:bodyPr>
          <a:lstStyle/>
          <a:p>
            <a:r>
              <a:rPr lang="en-GB" dirty="0" smtClean="0"/>
              <a:t>3b Respond to the following questions  (1-5) in French. Try to use your own words. </a:t>
            </a:r>
            <a:br>
              <a:rPr lang="en-GB" dirty="0" smtClean="0"/>
            </a:br>
            <a:r>
              <a:rPr lang="en-GB" b="1" dirty="0" smtClean="0">
                <a:solidFill>
                  <a:schemeClr val="accent6">
                    <a:lumMod val="75000"/>
                  </a:schemeClr>
                </a:solidFill>
              </a:rPr>
              <a:t>(Look up 5 words for the questions below on wordreference.com or google translate to help you understand)</a:t>
            </a:r>
            <a:endParaRPr lang="en-GB" b="1" dirty="0">
              <a:solidFill>
                <a:schemeClr val="accent6">
                  <a:lumMod val="75000"/>
                </a:schemeClr>
              </a:solidFill>
            </a:endParaRPr>
          </a:p>
        </p:txBody>
      </p:sp>
      <p:sp>
        <p:nvSpPr>
          <p:cNvPr id="6" name="TextBox 5"/>
          <p:cNvSpPr txBox="1"/>
          <p:nvPr/>
        </p:nvSpPr>
        <p:spPr>
          <a:xfrm>
            <a:off x="402281" y="5267353"/>
            <a:ext cx="8740588" cy="369332"/>
          </a:xfrm>
          <a:prstGeom prst="rect">
            <a:avLst/>
          </a:prstGeom>
          <a:noFill/>
        </p:spPr>
        <p:txBody>
          <a:bodyPr wrap="square" rtlCol="0">
            <a:spAutoFit/>
          </a:bodyPr>
          <a:lstStyle/>
          <a:p>
            <a:r>
              <a:rPr lang="en-GB" dirty="0" smtClean="0"/>
              <a:t>3a Read the text and find the synonyms or the equivalents for the following words (1-6).</a:t>
            </a:r>
            <a:endParaRPr lang="en-GB" dirty="0"/>
          </a:p>
        </p:txBody>
      </p:sp>
      <p:sp>
        <p:nvSpPr>
          <p:cNvPr id="7" name="TextBox 6"/>
          <p:cNvSpPr txBox="1"/>
          <p:nvPr/>
        </p:nvSpPr>
        <p:spPr>
          <a:xfrm>
            <a:off x="8203096" y="0"/>
            <a:ext cx="3926151" cy="461665"/>
          </a:xfrm>
          <a:prstGeom prst="rect">
            <a:avLst/>
          </a:prstGeom>
          <a:noFill/>
        </p:spPr>
        <p:txBody>
          <a:bodyPr wrap="square" rtlCol="0">
            <a:spAutoFit/>
          </a:bodyPr>
          <a:lstStyle/>
          <a:p>
            <a:r>
              <a:rPr lang="en-GB" sz="2400" b="1" u="sng" dirty="0" smtClean="0"/>
              <a:t>p. 90 ex. 3a and 3b</a:t>
            </a:r>
            <a:endParaRPr lang="en-GB" sz="2400" b="1" u="sng" dirty="0"/>
          </a:p>
        </p:txBody>
      </p:sp>
    </p:spTree>
    <p:extLst>
      <p:ext uri="{BB962C8B-B14F-4D97-AF65-F5344CB8AC3E}">
        <p14:creationId xmlns:p14="http://schemas.microsoft.com/office/powerpoint/2010/main" val="21612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141" y="0"/>
            <a:ext cx="7221635" cy="4816632"/>
          </a:xfrm>
          <a:prstGeom prst="rect">
            <a:avLst/>
          </a:prstGeom>
        </p:spPr>
      </p:pic>
      <p:pic>
        <p:nvPicPr>
          <p:cNvPr id="2" name="Picture 1"/>
          <p:cNvPicPr>
            <a:picLocks noChangeAspect="1"/>
          </p:cNvPicPr>
          <p:nvPr/>
        </p:nvPicPr>
        <p:blipFill rotWithShape="1">
          <a:blip r:embed="rId3"/>
          <a:srcRect l="9982"/>
          <a:stretch/>
        </p:blipFill>
        <p:spPr>
          <a:xfrm>
            <a:off x="7628709" y="0"/>
            <a:ext cx="4563291" cy="3430064"/>
          </a:xfrm>
          <a:prstGeom prst="rect">
            <a:avLst/>
          </a:prstGeom>
        </p:spPr>
      </p:pic>
      <p:sp>
        <p:nvSpPr>
          <p:cNvPr id="3" name="TextBox 2"/>
          <p:cNvSpPr txBox="1"/>
          <p:nvPr/>
        </p:nvSpPr>
        <p:spPr>
          <a:xfrm>
            <a:off x="7695943" y="3356691"/>
            <a:ext cx="5199018" cy="369332"/>
          </a:xfrm>
          <a:prstGeom prst="rect">
            <a:avLst/>
          </a:prstGeom>
          <a:noFill/>
        </p:spPr>
        <p:txBody>
          <a:bodyPr wrap="square" rtlCol="0">
            <a:spAutoFit/>
          </a:bodyPr>
          <a:lstStyle/>
          <a:p>
            <a:r>
              <a:rPr lang="en-GB" dirty="0" smtClean="0">
                <a:solidFill>
                  <a:srgbClr val="FF0000"/>
                </a:solidFill>
              </a:rPr>
              <a:t>Answers – correct in red pen / font</a:t>
            </a:r>
            <a:endParaRPr lang="en-GB" dirty="0">
              <a:solidFill>
                <a:srgbClr val="FF0000"/>
              </a:solidFill>
            </a:endParaRPr>
          </a:p>
        </p:txBody>
      </p:sp>
      <p:pic>
        <p:nvPicPr>
          <p:cNvPr id="5" name="Picture 4"/>
          <p:cNvPicPr>
            <a:picLocks noChangeAspect="1"/>
          </p:cNvPicPr>
          <p:nvPr/>
        </p:nvPicPr>
        <p:blipFill rotWithShape="1">
          <a:blip r:embed="rId4"/>
          <a:srcRect l="2384"/>
          <a:stretch/>
        </p:blipFill>
        <p:spPr>
          <a:xfrm>
            <a:off x="201141" y="4816632"/>
            <a:ext cx="5984506" cy="1226135"/>
          </a:xfrm>
          <a:prstGeom prst="rect">
            <a:avLst/>
          </a:prstGeom>
        </p:spPr>
      </p:pic>
      <p:sp>
        <p:nvSpPr>
          <p:cNvPr id="6" name="Rectangle 5"/>
          <p:cNvSpPr/>
          <p:nvPr/>
        </p:nvSpPr>
        <p:spPr>
          <a:xfrm>
            <a:off x="5670178" y="4761879"/>
            <a:ext cx="2263587" cy="2139047"/>
          </a:xfrm>
          <a:prstGeom prst="rect">
            <a:avLst/>
          </a:prstGeom>
        </p:spPr>
        <p:txBody>
          <a:bodyPr wrap="square">
            <a:spAutoFit/>
          </a:bodyPr>
          <a:lstStyle/>
          <a:p>
            <a:pPr marL="270510" indent="-270510">
              <a:spcAft>
                <a:spcPts val="600"/>
              </a:spcAft>
              <a:tabLst>
                <a:tab pos="270510" algn="l"/>
              </a:tabLst>
            </a:pPr>
            <a:r>
              <a:rPr lang="fr-FR" b="1" dirty="0" smtClean="0">
                <a:solidFill>
                  <a:srgbClr val="FF0000"/>
                </a:solidFill>
                <a:latin typeface="Arial" panose="020B0604020202020204" pitchFamily="34" charset="0"/>
                <a:ea typeface="Cambria" panose="02040503050406030204" pitchFamily="18" charset="0"/>
              </a:rPr>
              <a:t>Ex. 3a </a:t>
            </a:r>
            <a:r>
              <a:rPr lang="fr-FR" dirty="0" smtClean="0">
                <a:solidFill>
                  <a:srgbClr val="FF0000"/>
                </a:solidFill>
                <a:latin typeface="Arial" panose="020B0604020202020204" pitchFamily="34" charset="0"/>
                <a:ea typeface="Cambria" panose="02040503050406030204" pitchFamily="18" charset="0"/>
              </a:rPr>
              <a:t>1</a:t>
            </a:r>
            <a:r>
              <a:rPr lang="fr-FR" dirty="0">
                <a:solidFill>
                  <a:srgbClr val="FF0000"/>
                </a:solidFill>
                <a:latin typeface="Arial" panose="020B0604020202020204" pitchFamily="34" charset="0"/>
                <a:ea typeface="Cambria" panose="02040503050406030204" pitchFamily="18" charset="0"/>
              </a:rPr>
              <a:t>	ère</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2	succès</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3	franchiront</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4	notoriété</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5	échelle</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6	en même temps</a:t>
            </a:r>
            <a:endParaRPr lang="en-GB" dirty="0">
              <a:solidFill>
                <a:srgbClr val="FF0000"/>
              </a:solidFill>
              <a:latin typeface="Arial" panose="020B0604020202020204" pitchFamily="34" charset="0"/>
              <a:ea typeface="Cambria" panose="02040503050406030204" pitchFamily="18" charset="0"/>
            </a:endParaRPr>
          </a:p>
        </p:txBody>
      </p:sp>
      <p:sp>
        <p:nvSpPr>
          <p:cNvPr id="7" name="Rectangle 6"/>
          <p:cNvSpPr/>
          <p:nvPr/>
        </p:nvSpPr>
        <p:spPr>
          <a:xfrm>
            <a:off x="7422776" y="3820758"/>
            <a:ext cx="4827879" cy="2893100"/>
          </a:xfrm>
          <a:prstGeom prst="rect">
            <a:avLst/>
          </a:prstGeom>
        </p:spPr>
        <p:txBody>
          <a:bodyPr wrap="square">
            <a:spAutoFit/>
          </a:bodyPr>
          <a:lstStyle/>
          <a:p>
            <a:pPr marL="270510" indent="-270510">
              <a:spcAft>
                <a:spcPts val="600"/>
              </a:spcAft>
              <a:tabLst>
                <a:tab pos="270510" algn="l"/>
              </a:tabLst>
            </a:pPr>
            <a:r>
              <a:rPr lang="fr-FR" b="1" dirty="0" smtClean="0">
                <a:solidFill>
                  <a:srgbClr val="FF0000"/>
                </a:solidFill>
                <a:latin typeface="Arial" panose="020B0604020202020204" pitchFamily="34" charset="0"/>
                <a:ea typeface="Cambria" panose="02040503050406030204" pitchFamily="18" charset="0"/>
              </a:rPr>
              <a:t>Ex. 3b </a:t>
            </a:r>
            <a:r>
              <a:rPr lang="fr-FR" dirty="0" smtClean="0">
                <a:solidFill>
                  <a:srgbClr val="FF0000"/>
                </a:solidFill>
                <a:latin typeface="Arial" panose="020B0604020202020204" pitchFamily="34" charset="0"/>
                <a:ea typeface="Cambria" panose="02040503050406030204" pitchFamily="18" charset="0"/>
              </a:rPr>
              <a:t>1 des </a:t>
            </a:r>
            <a:r>
              <a:rPr lang="fr-FR" dirty="0">
                <a:solidFill>
                  <a:srgbClr val="FF0000"/>
                </a:solidFill>
                <a:latin typeface="Arial" panose="020B0604020202020204" pitchFamily="34" charset="0"/>
                <a:ea typeface="Cambria" panose="02040503050406030204" pitchFamily="18" charset="0"/>
              </a:rPr>
              <a:t>jeunes hommes d’une vingtaine d’années </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2 	à Paris ou à Bordeaux </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3 	trois instruments: guitare, basse, batterie </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4 	un clavier, pour créer un son qui fait référence à des groupes de rock plus anciens</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5 	C’est une sorte d’hommage à des groupes du passé.</a:t>
            </a:r>
            <a:endParaRPr lang="en-GB" dirty="0">
              <a:solidFill>
                <a:srgbClr val="FF0000"/>
              </a:solidFill>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27169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4169" y="-247651"/>
            <a:ext cx="10678883" cy="1881051"/>
          </a:xfrm>
          <a:prstGeom prst="rect">
            <a:avLst/>
          </a:prstGeom>
        </p:spPr>
      </p:pic>
      <p:sp>
        <p:nvSpPr>
          <p:cNvPr id="4" name="TextBox 3"/>
          <p:cNvSpPr txBox="1"/>
          <p:nvPr/>
        </p:nvSpPr>
        <p:spPr>
          <a:xfrm>
            <a:off x="724169" y="984741"/>
            <a:ext cx="10842580" cy="4832092"/>
          </a:xfrm>
          <a:prstGeom prst="rect">
            <a:avLst/>
          </a:prstGeom>
          <a:noFill/>
        </p:spPr>
        <p:txBody>
          <a:bodyPr wrap="square" rtlCol="0">
            <a:spAutoFit/>
          </a:bodyPr>
          <a:lstStyle/>
          <a:p>
            <a:pPr fontAlgn="t"/>
            <a:r>
              <a:rPr lang="fr-FR" sz="2800" b="1" u="sng" dirty="0"/>
              <a:t/>
            </a:r>
            <a:br>
              <a:rPr lang="fr-FR" sz="2800" b="1" u="sng" dirty="0"/>
            </a:br>
            <a:r>
              <a:rPr lang="fr-FR" sz="2800" b="1" u="sng" dirty="0" smtClean="0">
                <a:solidFill>
                  <a:srgbClr val="7030A0"/>
                </a:solidFill>
              </a:rPr>
              <a:t>Objectifs </a:t>
            </a:r>
            <a:r>
              <a:rPr lang="fr-FR" sz="2800" b="1" u="sng" dirty="0">
                <a:solidFill>
                  <a:srgbClr val="7030A0"/>
                </a:solidFill>
              </a:rPr>
              <a:t>de la leçon d'aujourd'hui:</a:t>
            </a:r>
            <a:br>
              <a:rPr lang="fr-FR" sz="2800" b="1" u="sng" dirty="0">
                <a:solidFill>
                  <a:srgbClr val="7030A0"/>
                </a:solidFill>
              </a:rPr>
            </a:br>
            <a:r>
              <a:rPr lang="fr-FR" sz="2800" dirty="0" smtClean="0">
                <a:solidFill>
                  <a:srgbClr val="7030A0"/>
                </a:solidFill>
              </a:rPr>
              <a:t>1) Explorer </a:t>
            </a:r>
            <a:r>
              <a:rPr lang="fr-FR" sz="2800" dirty="0">
                <a:solidFill>
                  <a:srgbClr val="7030A0"/>
                </a:solidFill>
              </a:rPr>
              <a:t>la diversité de la musique contemporaine française</a:t>
            </a:r>
            <a:br>
              <a:rPr lang="fr-FR" sz="2800" dirty="0">
                <a:solidFill>
                  <a:srgbClr val="7030A0"/>
                </a:solidFill>
              </a:rPr>
            </a:br>
            <a:r>
              <a:rPr lang="fr-FR" sz="2800" dirty="0" smtClean="0">
                <a:solidFill>
                  <a:srgbClr val="7030A0"/>
                </a:solidFill>
              </a:rPr>
              <a:t>2) Pour </a:t>
            </a:r>
            <a:r>
              <a:rPr lang="fr-FR" sz="2800" dirty="0">
                <a:solidFill>
                  <a:srgbClr val="7030A0"/>
                </a:solidFill>
              </a:rPr>
              <a:t>en savoir plus sur La fête de la musique</a:t>
            </a:r>
            <a:br>
              <a:rPr lang="fr-FR" sz="2800" dirty="0">
                <a:solidFill>
                  <a:srgbClr val="7030A0"/>
                </a:solidFill>
              </a:rPr>
            </a:br>
            <a:r>
              <a:rPr lang="fr-FR" sz="2800" dirty="0" smtClean="0">
                <a:solidFill>
                  <a:srgbClr val="7030A0"/>
                </a:solidFill>
              </a:rPr>
              <a:t>3) Réviser </a:t>
            </a:r>
            <a:r>
              <a:rPr lang="fr-FR" sz="2800" dirty="0">
                <a:solidFill>
                  <a:srgbClr val="7030A0"/>
                </a:solidFill>
              </a:rPr>
              <a:t>la façon de formuler des questions en français</a:t>
            </a:r>
          </a:p>
          <a:p>
            <a:endParaRPr lang="en-GB" sz="2800" dirty="0" smtClean="0"/>
          </a:p>
          <a:p>
            <a:r>
              <a:rPr lang="en-GB" sz="2800" i="1" dirty="0" smtClean="0"/>
              <a:t>Objectives of today’s lesson:</a:t>
            </a:r>
          </a:p>
          <a:p>
            <a:pPr marL="342900" indent="-342900">
              <a:buAutoNum type="arabicParenR"/>
            </a:pPr>
            <a:r>
              <a:rPr lang="en-GB" sz="2800" i="1" dirty="0" smtClean="0"/>
              <a:t>To explore the diversity of French contemporary music</a:t>
            </a:r>
          </a:p>
          <a:p>
            <a:pPr marL="342900" indent="-342900">
              <a:buAutoNum type="arabicParenR"/>
            </a:pPr>
            <a:r>
              <a:rPr lang="en-GB" sz="2800" i="1" dirty="0" smtClean="0"/>
              <a:t>To learn about La f</a:t>
            </a:r>
            <a:r>
              <a:rPr lang="fr-FR" sz="2800" i="1" dirty="0" smtClean="0"/>
              <a:t>ê</a:t>
            </a:r>
            <a:r>
              <a:rPr lang="en-GB" sz="2800" i="1" dirty="0" err="1" smtClean="0"/>
              <a:t>te</a:t>
            </a:r>
            <a:r>
              <a:rPr lang="en-GB" sz="2800" i="1" dirty="0" smtClean="0"/>
              <a:t> de la </a:t>
            </a:r>
            <a:r>
              <a:rPr lang="en-GB" sz="2800" i="1" dirty="0" err="1" smtClean="0"/>
              <a:t>musique</a:t>
            </a:r>
            <a:r>
              <a:rPr lang="en-GB" sz="2800" i="1" dirty="0" smtClean="0"/>
              <a:t> (world music day)</a:t>
            </a:r>
          </a:p>
          <a:p>
            <a:pPr marL="342900" indent="-342900">
              <a:buAutoNum type="arabicParenR"/>
            </a:pPr>
            <a:r>
              <a:rPr lang="en-GB" sz="2800" i="1" dirty="0" smtClean="0"/>
              <a:t>Revise how to form questions in French</a:t>
            </a:r>
          </a:p>
          <a:p>
            <a:endParaRPr lang="en-GB" sz="2800" dirty="0"/>
          </a:p>
        </p:txBody>
      </p:sp>
    </p:spTree>
    <p:extLst>
      <p:ext uri="{BB962C8B-B14F-4D97-AF65-F5344CB8AC3E}">
        <p14:creationId xmlns:p14="http://schemas.microsoft.com/office/powerpoint/2010/main" val="983141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7448" y="1758625"/>
            <a:ext cx="5947114" cy="3052354"/>
          </a:xfrm>
          <a:prstGeom prst="rect">
            <a:avLst/>
          </a:prstGeom>
        </p:spPr>
      </p:pic>
      <p:pic>
        <p:nvPicPr>
          <p:cNvPr id="4" name="Picture 3"/>
          <p:cNvPicPr>
            <a:picLocks noChangeAspect="1"/>
          </p:cNvPicPr>
          <p:nvPr/>
        </p:nvPicPr>
        <p:blipFill>
          <a:blip r:embed="rId3"/>
          <a:stretch>
            <a:fillRect/>
          </a:stretch>
        </p:blipFill>
        <p:spPr>
          <a:xfrm>
            <a:off x="6141124" y="235131"/>
            <a:ext cx="5959435" cy="6395901"/>
          </a:xfrm>
          <a:prstGeom prst="rect">
            <a:avLst/>
          </a:prstGeom>
        </p:spPr>
      </p:pic>
      <p:sp>
        <p:nvSpPr>
          <p:cNvPr id="5" name="TextBox 4"/>
          <p:cNvSpPr txBox="1"/>
          <p:nvPr/>
        </p:nvSpPr>
        <p:spPr>
          <a:xfrm>
            <a:off x="400885" y="0"/>
            <a:ext cx="5845566" cy="1523494"/>
          </a:xfrm>
          <a:prstGeom prst="rect">
            <a:avLst/>
          </a:prstGeom>
          <a:noFill/>
        </p:spPr>
        <p:txBody>
          <a:bodyPr wrap="square" rtlCol="0">
            <a:spAutoFit/>
          </a:bodyPr>
          <a:lstStyle/>
          <a:p>
            <a:r>
              <a:rPr lang="en-GB" sz="2500" b="1" u="sng" dirty="0" err="1" smtClean="0"/>
              <a:t>Grammaire</a:t>
            </a:r>
            <a:r>
              <a:rPr lang="en-GB" sz="2500" b="1" u="sng" dirty="0" smtClean="0"/>
              <a:t>: </a:t>
            </a:r>
            <a:r>
              <a:rPr lang="en-GB" sz="2500" dirty="0" smtClean="0"/>
              <a:t/>
            </a:r>
            <a:br>
              <a:rPr lang="en-GB" sz="2500" dirty="0" smtClean="0"/>
            </a:br>
            <a:r>
              <a:rPr lang="en-GB" sz="2500" dirty="0" smtClean="0"/>
              <a:t>How to form questions in French.</a:t>
            </a:r>
            <a:br>
              <a:rPr lang="en-GB" sz="2500" dirty="0" smtClean="0"/>
            </a:br>
            <a:r>
              <a:rPr lang="en-GB" sz="2500" dirty="0" smtClean="0"/>
              <a:t>Please read and make sure you understand.</a:t>
            </a:r>
            <a:r>
              <a:rPr lang="en-GB" dirty="0" smtClean="0"/>
              <a:t/>
            </a:r>
            <a:br>
              <a:rPr lang="en-GB" dirty="0" smtClean="0"/>
            </a:br>
            <a:r>
              <a:rPr lang="en-GB" b="1" u="sng" dirty="0" smtClean="0">
                <a:solidFill>
                  <a:srgbClr val="7030A0"/>
                </a:solidFill>
              </a:rPr>
              <a:t>Extension: Make some notes on how to form questions</a:t>
            </a:r>
            <a:endParaRPr lang="en-GB" b="1" u="sng" dirty="0">
              <a:solidFill>
                <a:srgbClr val="7030A0"/>
              </a:solidFill>
            </a:endParaRPr>
          </a:p>
        </p:txBody>
      </p:sp>
    </p:spTree>
    <p:extLst>
      <p:ext uri="{BB962C8B-B14F-4D97-AF65-F5344CB8AC3E}">
        <p14:creationId xmlns:p14="http://schemas.microsoft.com/office/powerpoint/2010/main" val="41033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4456" y="1059234"/>
            <a:ext cx="8735378" cy="5177060"/>
          </a:xfrm>
          <a:prstGeom prst="rect">
            <a:avLst/>
          </a:prstGeom>
        </p:spPr>
      </p:pic>
      <p:sp>
        <p:nvSpPr>
          <p:cNvPr id="5" name="TextBox 4"/>
          <p:cNvSpPr txBox="1"/>
          <p:nvPr/>
        </p:nvSpPr>
        <p:spPr>
          <a:xfrm>
            <a:off x="1232452" y="582180"/>
            <a:ext cx="6745356" cy="477054"/>
          </a:xfrm>
          <a:prstGeom prst="rect">
            <a:avLst/>
          </a:prstGeom>
          <a:noFill/>
        </p:spPr>
        <p:txBody>
          <a:bodyPr wrap="square" rtlCol="0">
            <a:spAutoFit/>
          </a:bodyPr>
          <a:lstStyle/>
          <a:p>
            <a:r>
              <a:rPr lang="en-GB" sz="2500" dirty="0" smtClean="0"/>
              <a:t>4) Translate these sentences into French</a:t>
            </a:r>
            <a:endParaRPr lang="en-GB" sz="2500" dirty="0"/>
          </a:p>
        </p:txBody>
      </p:sp>
    </p:spTree>
    <p:extLst>
      <p:ext uri="{BB962C8B-B14F-4D97-AF65-F5344CB8AC3E}">
        <p14:creationId xmlns:p14="http://schemas.microsoft.com/office/powerpoint/2010/main" val="1444565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620" y="0"/>
            <a:ext cx="6898126" cy="4088205"/>
          </a:xfrm>
          <a:prstGeom prst="rect">
            <a:avLst/>
          </a:prstGeom>
        </p:spPr>
      </p:pic>
      <p:sp>
        <p:nvSpPr>
          <p:cNvPr id="3" name="TextBox 2"/>
          <p:cNvSpPr txBox="1"/>
          <p:nvPr/>
        </p:nvSpPr>
        <p:spPr>
          <a:xfrm>
            <a:off x="7464270" y="459890"/>
            <a:ext cx="5199018" cy="369332"/>
          </a:xfrm>
          <a:prstGeom prst="rect">
            <a:avLst/>
          </a:prstGeom>
          <a:noFill/>
        </p:spPr>
        <p:txBody>
          <a:bodyPr wrap="square" rtlCol="0">
            <a:spAutoFit/>
          </a:bodyPr>
          <a:lstStyle/>
          <a:p>
            <a:r>
              <a:rPr lang="en-GB" dirty="0" smtClean="0">
                <a:solidFill>
                  <a:srgbClr val="FF0000"/>
                </a:solidFill>
              </a:rPr>
              <a:t>Answers – correct in red pen / font</a:t>
            </a:r>
            <a:endParaRPr lang="en-GB" dirty="0">
              <a:solidFill>
                <a:srgbClr val="FF0000"/>
              </a:solidFill>
            </a:endParaRPr>
          </a:p>
        </p:txBody>
      </p:sp>
      <p:sp>
        <p:nvSpPr>
          <p:cNvPr id="2" name="Rectangle 1"/>
          <p:cNvSpPr/>
          <p:nvPr/>
        </p:nvSpPr>
        <p:spPr>
          <a:xfrm>
            <a:off x="6817018" y="1019070"/>
            <a:ext cx="5374982" cy="4308872"/>
          </a:xfrm>
          <a:prstGeom prst="rect">
            <a:avLst/>
          </a:prstGeom>
        </p:spPr>
        <p:txBody>
          <a:bodyPr wrap="square">
            <a:spAutoFit/>
          </a:bodyPr>
          <a:lstStyle/>
          <a:p>
            <a:pPr>
              <a:spcAft>
                <a:spcPts val="600"/>
              </a:spcAft>
            </a:pPr>
            <a:r>
              <a:rPr lang="fr-FR" b="1" dirty="0" err="1">
                <a:solidFill>
                  <a:srgbClr val="FF0000"/>
                </a:solidFill>
                <a:latin typeface="Arial" panose="020B0604020202020204" pitchFamily="34" charset="0"/>
                <a:ea typeface="Cambria" panose="02040503050406030204" pitchFamily="18" charset="0"/>
              </a:rPr>
              <a:t>Suggested</a:t>
            </a:r>
            <a:r>
              <a:rPr lang="fr-FR" b="1" dirty="0">
                <a:solidFill>
                  <a:srgbClr val="FF0000"/>
                </a:solidFill>
                <a:latin typeface="Arial" panose="020B0604020202020204" pitchFamily="34" charset="0"/>
                <a:ea typeface="Cambria" panose="02040503050406030204" pitchFamily="18" charset="0"/>
              </a:rPr>
              <a:t> </a:t>
            </a:r>
            <a:r>
              <a:rPr lang="fr-FR" b="1" dirty="0" err="1" smtClean="0">
                <a:solidFill>
                  <a:srgbClr val="FF0000"/>
                </a:solidFill>
                <a:latin typeface="Arial" panose="020B0604020202020204" pitchFamily="34" charset="0"/>
                <a:ea typeface="Cambria" panose="02040503050406030204" pitchFamily="18" charset="0"/>
              </a:rPr>
              <a:t>answers</a:t>
            </a:r>
            <a:r>
              <a:rPr lang="fr-FR" b="1" dirty="0" smtClean="0">
                <a:solidFill>
                  <a:srgbClr val="FF0000"/>
                </a:solidFill>
                <a:latin typeface="Arial" panose="020B0604020202020204" pitchFamily="34" charset="0"/>
                <a:ea typeface="Cambria" panose="02040503050406030204" pitchFamily="18" charset="0"/>
              </a:rPr>
              <a:t> </a:t>
            </a:r>
            <a:r>
              <a:rPr lang="fr-FR" b="1" dirty="0" err="1" smtClean="0">
                <a:solidFill>
                  <a:srgbClr val="FF0000"/>
                </a:solidFill>
                <a:latin typeface="Arial" panose="020B0604020202020204" pitchFamily="34" charset="0"/>
                <a:ea typeface="Cambria" panose="02040503050406030204" pitchFamily="18" charset="0"/>
              </a:rPr>
              <a:t>from</a:t>
            </a:r>
            <a:r>
              <a:rPr lang="fr-FR" b="1" dirty="0" smtClean="0">
                <a:solidFill>
                  <a:srgbClr val="FF0000"/>
                </a:solidFill>
                <a:latin typeface="Arial" panose="020B0604020202020204" pitchFamily="34" charset="0"/>
                <a:ea typeface="Cambria" panose="02040503050406030204" pitchFamily="18" charset="0"/>
              </a:rPr>
              <a:t> AQA</a:t>
            </a:r>
            <a:endParaRPr lang="en-GB" b="1"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1 	Quelle sorte de musique préfèrent vos parents? </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2 	Combien est-ce qu’il faut payer (pour) un billet de concert typique?</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3 	Pourquoi est-ce que beaucoup de jeunes téléchargent de la musique? </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4 	Avec qui partagez-vous vos goûts musicaux?</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5 	Quel genre / style de musique / Quelle sorte de musique écoutez-vous quand vous voulez vous détendre / vous relaxer / vous décontracter?</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6 	Que faites-vous pour vous détendre le soir? </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7 	Le rock ou le jazz, lequel préférez-vous? </a:t>
            </a:r>
            <a:endParaRPr lang="en-GB" dirty="0">
              <a:solidFill>
                <a:srgbClr val="FF000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FF0000"/>
                </a:solidFill>
                <a:latin typeface="Arial" panose="020B0604020202020204" pitchFamily="34" charset="0"/>
                <a:ea typeface="Cambria" panose="02040503050406030204" pitchFamily="18" charset="0"/>
              </a:rPr>
              <a:t>8 	Où pouvons-nous aller ce soir?</a:t>
            </a:r>
            <a:endParaRPr lang="en-GB" dirty="0">
              <a:solidFill>
                <a:srgbClr val="FF0000"/>
              </a:solidFill>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409907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 y="1099585"/>
            <a:ext cx="12192000" cy="5664286"/>
          </a:xfrm>
        </p:spPr>
        <p:txBody>
          <a:bodyPr>
            <a:noAutofit/>
          </a:bodyPr>
          <a:lstStyle/>
          <a:p>
            <a:r>
              <a:rPr lang="en-GB" sz="3300" dirty="0" err="1" smtClean="0"/>
              <a:t>Dernière</a:t>
            </a:r>
            <a:r>
              <a:rPr lang="en-GB" sz="3300" dirty="0" smtClean="0"/>
              <a:t> </a:t>
            </a:r>
            <a:r>
              <a:rPr lang="en-GB" sz="3300" dirty="0" err="1" smtClean="0"/>
              <a:t>activité</a:t>
            </a:r>
            <a:r>
              <a:rPr lang="en-GB" sz="3300" dirty="0" smtClean="0"/>
              <a:t> </a:t>
            </a:r>
            <a:r>
              <a:rPr lang="en-GB" sz="3300" i="1" dirty="0" smtClean="0"/>
              <a:t>(Last activity)</a:t>
            </a:r>
            <a:r>
              <a:rPr lang="en-GB" sz="3300" dirty="0" smtClean="0">
                <a:solidFill>
                  <a:schemeClr val="accent2">
                    <a:lumMod val="75000"/>
                  </a:schemeClr>
                </a:solidFill>
              </a:rPr>
              <a:t>: </a:t>
            </a:r>
            <a:br>
              <a:rPr lang="en-GB" sz="3300" dirty="0" smtClean="0">
                <a:solidFill>
                  <a:schemeClr val="accent2">
                    <a:lumMod val="75000"/>
                  </a:schemeClr>
                </a:solidFill>
              </a:rPr>
            </a:br>
            <a:r>
              <a:rPr lang="en-GB" sz="3300" b="1" u="sng" dirty="0" err="1" smtClean="0">
                <a:solidFill>
                  <a:schemeClr val="accent2"/>
                </a:solidFill>
              </a:rPr>
              <a:t>Écoutez</a:t>
            </a:r>
            <a:r>
              <a:rPr lang="en-GB" sz="3300" b="1" u="sng" dirty="0" smtClean="0">
                <a:solidFill>
                  <a:schemeClr val="accent2"/>
                </a:solidFill>
              </a:rPr>
              <a:t> la chanson et </a:t>
            </a:r>
            <a:r>
              <a:rPr lang="en-GB" sz="3300" b="1" u="sng" dirty="0" err="1" smtClean="0">
                <a:solidFill>
                  <a:schemeClr val="accent2"/>
                </a:solidFill>
              </a:rPr>
              <a:t>remplissez</a:t>
            </a:r>
            <a:r>
              <a:rPr lang="en-GB" sz="3300" b="1" u="sng" dirty="0" smtClean="0">
                <a:solidFill>
                  <a:schemeClr val="accent2"/>
                </a:solidFill>
              </a:rPr>
              <a:t> le </a:t>
            </a:r>
            <a:r>
              <a:rPr lang="en-GB" sz="3300" b="1" u="sng" dirty="0" err="1" smtClean="0">
                <a:solidFill>
                  <a:schemeClr val="accent2"/>
                </a:solidFill>
              </a:rPr>
              <a:t>blancs</a:t>
            </a:r>
            <a:r>
              <a:rPr lang="en-GB" sz="3300" b="1" u="sng" dirty="0" smtClean="0">
                <a:solidFill>
                  <a:schemeClr val="accent2"/>
                </a:solidFill>
              </a:rPr>
              <a:t>!</a:t>
            </a:r>
            <a:br>
              <a:rPr lang="en-GB" sz="3300" b="1" u="sng" dirty="0" smtClean="0">
                <a:solidFill>
                  <a:schemeClr val="accent2"/>
                </a:solidFill>
              </a:rPr>
            </a:br>
            <a:r>
              <a:rPr lang="en-GB" sz="3300" b="1" i="1" dirty="0" smtClean="0">
                <a:solidFill>
                  <a:schemeClr val="accent2"/>
                </a:solidFill>
              </a:rPr>
              <a:t>Listen to the song and fill in the gaps!</a:t>
            </a:r>
            <a:br>
              <a:rPr lang="en-GB" sz="3300" b="1" i="1" dirty="0" smtClean="0">
                <a:solidFill>
                  <a:schemeClr val="accent2"/>
                </a:solidFill>
              </a:rPr>
            </a:br>
            <a:r>
              <a:rPr lang="en-GB" sz="3300" dirty="0" smtClean="0"/>
              <a:t>(Basic practice on the present and future tense)</a:t>
            </a:r>
            <a:br>
              <a:rPr lang="en-GB" sz="3300" dirty="0" smtClean="0"/>
            </a:br>
            <a:r>
              <a:rPr lang="en-GB" sz="3300" dirty="0" smtClean="0"/>
              <a:t/>
            </a:r>
            <a:br>
              <a:rPr lang="en-GB" sz="3300" dirty="0" smtClean="0"/>
            </a:br>
            <a:r>
              <a:rPr lang="en-GB" sz="3300" dirty="0" smtClean="0"/>
              <a:t>Please complete this on the separate worksheet called:</a:t>
            </a:r>
            <a:br>
              <a:rPr lang="en-GB" sz="3300" dirty="0" smtClean="0"/>
            </a:br>
            <a:r>
              <a:rPr lang="en-GB" sz="3300" dirty="0" smtClean="0"/>
              <a:t>“1 -  GIMS la </a:t>
            </a:r>
            <a:r>
              <a:rPr lang="en-GB" sz="3300" dirty="0" err="1" smtClean="0"/>
              <a:t>même</a:t>
            </a:r>
            <a:r>
              <a:rPr lang="en-GB" sz="3300" dirty="0" smtClean="0"/>
              <a:t> gap fill”</a:t>
            </a:r>
            <a:br>
              <a:rPr lang="en-GB" sz="3300" dirty="0" smtClean="0"/>
            </a:br>
            <a:r>
              <a:rPr lang="en-GB" sz="3300" dirty="0" smtClean="0"/>
              <a:t/>
            </a:r>
            <a:br>
              <a:rPr lang="en-GB" sz="3300" dirty="0" smtClean="0"/>
            </a:br>
            <a:r>
              <a:rPr lang="en-GB" sz="3300" dirty="0" smtClean="0"/>
              <a:t>Artiste: </a:t>
            </a:r>
            <a:r>
              <a:rPr lang="en-GB" sz="3300" b="1" u="sng" dirty="0" smtClean="0"/>
              <a:t>Maître </a:t>
            </a:r>
            <a:r>
              <a:rPr lang="en-GB" sz="3300" b="1" u="sng" dirty="0" err="1"/>
              <a:t>Gims</a:t>
            </a:r>
            <a:r>
              <a:rPr lang="en-GB" sz="3300" b="1" u="sng" dirty="0"/>
              <a:t> </a:t>
            </a:r>
            <a:r>
              <a:rPr lang="en-GB" sz="3300" b="1" u="sng" dirty="0" smtClean="0"/>
              <a:t/>
            </a:r>
            <a:br>
              <a:rPr lang="en-GB" sz="3300" b="1" u="sng" dirty="0" smtClean="0"/>
            </a:br>
            <a:r>
              <a:rPr lang="en-GB" sz="3300" dirty="0" smtClean="0"/>
              <a:t>Chanson </a:t>
            </a:r>
            <a:r>
              <a:rPr lang="en-GB" sz="3300" i="1" dirty="0" smtClean="0"/>
              <a:t>(song):</a:t>
            </a:r>
            <a:r>
              <a:rPr lang="en-GB" sz="3300" b="1" dirty="0" smtClean="0"/>
              <a:t> </a:t>
            </a:r>
            <a:r>
              <a:rPr lang="en-GB" sz="3300" b="1" u="sng" dirty="0" smtClean="0"/>
              <a:t>La </a:t>
            </a:r>
            <a:r>
              <a:rPr lang="en-GB" sz="3300" b="1" u="sng" dirty="0" err="1"/>
              <a:t>Même</a:t>
            </a:r>
            <a:r>
              <a:rPr lang="en-GB" sz="3300" b="1" u="sng" dirty="0"/>
              <a:t> </a:t>
            </a:r>
            <a:r>
              <a:rPr lang="en-GB" sz="3300" b="1" u="sng" dirty="0" err="1"/>
              <a:t>ft</a:t>
            </a:r>
            <a:r>
              <a:rPr lang="en-GB" sz="3300" b="1" u="sng" dirty="0"/>
              <a:t> </a:t>
            </a:r>
            <a:r>
              <a:rPr lang="en-GB" sz="3300" b="1" u="sng" dirty="0" err="1"/>
              <a:t>Vianney</a:t>
            </a:r>
            <a:r>
              <a:rPr lang="en-GB" sz="3300" b="1" u="sng" dirty="0"/>
              <a:t>: </a:t>
            </a:r>
            <a:r>
              <a:rPr lang="en-GB" sz="3300" b="1" u="sng" dirty="0" smtClean="0"/>
              <a:t/>
            </a:r>
            <a:br>
              <a:rPr lang="en-GB" sz="3300" b="1" u="sng" dirty="0" smtClean="0"/>
            </a:br>
            <a:r>
              <a:rPr lang="en-GB" sz="3300" b="1" u="sng" dirty="0" smtClean="0">
                <a:hlinkClick r:id="rId2"/>
              </a:rPr>
              <a:t>https</a:t>
            </a:r>
            <a:r>
              <a:rPr lang="en-GB" sz="3300" b="1" u="sng" dirty="0">
                <a:hlinkClick r:id="rId2"/>
              </a:rPr>
              <a:t>://</a:t>
            </a:r>
            <a:r>
              <a:rPr lang="en-GB" sz="3300" b="1" u="sng" dirty="0" smtClean="0">
                <a:hlinkClick r:id="rId2"/>
              </a:rPr>
              <a:t>www.youtube.com/watch?v=fc6U3uvGXuY</a:t>
            </a:r>
            <a:r>
              <a:rPr lang="en-GB" sz="3300" b="1" u="sng" dirty="0" smtClean="0"/>
              <a:t/>
            </a:r>
            <a:br>
              <a:rPr lang="en-GB" sz="3300" b="1" u="sng" dirty="0" smtClean="0"/>
            </a:br>
            <a:r>
              <a:rPr lang="en-GB" sz="3300" b="1" dirty="0">
                <a:solidFill>
                  <a:srgbClr val="7030A0"/>
                </a:solidFill>
              </a:rPr>
              <a:t/>
            </a:r>
            <a:br>
              <a:rPr lang="en-GB" sz="3300" b="1" dirty="0">
                <a:solidFill>
                  <a:srgbClr val="7030A0"/>
                </a:solidFill>
              </a:rPr>
            </a:br>
            <a:r>
              <a:rPr lang="en-GB" sz="3300" b="1" dirty="0" smtClean="0">
                <a:solidFill>
                  <a:srgbClr val="7030A0"/>
                </a:solidFill>
              </a:rPr>
              <a:t>1) </a:t>
            </a:r>
            <a:r>
              <a:rPr lang="fr-FR" sz="3300" dirty="0" err="1" smtClean="0">
                <a:solidFill>
                  <a:srgbClr val="7030A0"/>
                </a:solidFill>
              </a:rPr>
              <a:t>Listen</a:t>
            </a:r>
            <a:r>
              <a:rPr lang="fr-FR" sz="3300" dirty="0" smtClean="0">
                <a:solidFill>
                  <a:srgbClr val="7030A0"/>
                </a:solidFill>
              </a:rPr>
              <a:t> </a:t>
            </a:r>
            <a:r>
              <a:rPr lang="fr-FR" sz="3300" dirty="0">
                <a:solidFill>
                  <a:srgbClr val="7030A0"/>
                </a:solidFill>
              </a:rPr>
              <a:t>to the </a:t>
            </a:r>
            <a:r>
              <a:rPr lang="fr-FR" sz="3300" dirty="0" err="1">
                <a:solidFill>
                  <a:srgbClr val="7030A0"/>
                </a:solidFill>
              </a:rPr>
              <a:t>song</a:t>
            </a:r>
            <a:r>
              <a:rPr lang="fr-FR" sz="3300" dirty="0">
                <a:solidFill>
                  <a:srgbClr val="7030A0"/>
                </a:solidFill>
              </a:rPr>
              <a:t> (</a:t>
            </a:r>
            <a:r>
              <a:rPr lang="fr-FR" sz="3300" dirty="0" err="1">
                <a:solidFill>
                  <a:srgbClr val="7030A0"/>
                </a:solidFill>
              </a:rPr>
              <a:t>just</a:t>
            </a:r>
            <a:r>
              <a:rPr lang="fr-FR" sz="3300" dirty="0">
                <a:solidFill>
                  <a:srgbClr val="7030A0"/>
                </a:solidFill>
              </a:rPr>
              <a:t> </a:t>
            </a:r>
            <a:r>
              <a:rPr lang="fr-FR" sz="3300" dirty="0" err="1">
                <a:solidFill>
                  <a:srgbClr val="7030A0"/>
                </a:solidFill>
              </a:rPr>
              <a:t>listen</a:t>
            </a:r>
            <a:r>
              <a:rPr lang="fr-FR" sz="3300" dirty="0">
                <a:solidFill>
                  <a:srgbClr val="7030A0"/>
                </a:solidFill>
              </a:rPr>
              <a:t> once and </a:t>
            </a:r>
            <a:r>
              <a:rPr lang="fr-FR" sz="3300" dirty="0" err="1">
                <a:solidFill>
                  <a:srgbClr val="7030A0"/>
                </a:solidFill>
              </a:rPr>
              <a:t>don’t</a:t>
            </a:r>
            <a:r>
              <a:rPr lang="fr-FR" sz="3300" dirty="0">
                <a:solidFill>
                  <a:srgbClr val="7030A0"/>
                </a:solidFill>
              </a:rPr>
              <a:t> </a:t>
            </a:r>
            <a:r>
              <a:rPr lang="fr-FR" sz="3300" dirty="0" err="1">
                <a:solidFill>
                  <a:srgbClr val="7030A0"/>
                </a:solidFill>
              </a:rPr>
              <a:t>write</a:t>
            </a:r>
            <a:r>
              <a:rPr lang="fr-FR" sz="3300" dirty="0">
                <a:solidFill>
                  <a:srgbClr val="7030A0"/>
                </a:solidFill>
              </a:rPr>
              <a:t> </a:t>
            </a:r>
            <a:r>
              <a:rPr lang="fr-FR" sz="3300" dirty="0" err="1">
                <a:solidFill>
                  <a:srgbClr val="7030A0"/>
                </a:solidFill>
              </a:rPr>
              <a:t>anything</a:t>
            </a:r>
            <a:r>
              <a:rPr lang="en-GB" sz="3300" dirty="0">
                <a:solidFill>
                  <a:srgbClr val="7030A0"/>
                </a:solidFill>
              </a:rPr>
              <a:t/>
            </a:r>
            <a:br>
              <a:rPr lang="en-GB" sz="3300" dirty="0">
                <a:solidFill>
                  <a:srgbClr val="7030A0"/>
                </a:solidFill>
              </a:rPr>
            </a:br>
            <a:r>
              <a:rPr lang="en-GB" sz="3300" dirty="0" smtClean="0">
                <a:solidFill>
                  <a:srgbClr val="00B050"/>
                </a:solidFill>
              </a:rPr>
              <a:t>2) </a:t>
            </a:r>
            <a:r>
              <a:rPr lang="fr-FR" sz="3300" dirty="0" err="1" smtClean="0">
                <a:solidFill>
                  <a:srgbClr val="00B050"/>
                </a:solidFill>
              </a:rPr>
              <a:t>Listen</a:t>
            </a:r>
            <a:r>
              <a:rPr lang="fr-FR" sz="3300" dirty="0" smtClean="0">
                <a:solidFill>
                  <a:srgbClr val="00B050"/>
                </a:solidFill>
              </a:rPr>
              <a:t> </a:t>
            </a:r>
            <a:r>
              <a:rPr lang="fr-FR" sz="3300" dirty="0" err="1">
                <a:solidFill>
                  <a:srgbClr val="00B050"/>
                </a:solidFill>
              </a:rPr>
              <a:t>two</a:t>
            </a:r>
            <a:r>
              <a:rPr lang="fr-FR" sz="3300" dirty="0">
                <a:solidFill>
                  <a:srgbClr val="00B050"/>
                </a:solidFill>
              </a:rPr>
              <a:t> more times and </a:t>
            </a:r>
            <a:r>
              <a:rPr lang="fr-FR" sz="3300" dirty="0" err="1">
                <a:solidFill>
                  <a:srgbClr val="00B050"/>
                </a:solidFill>
              </a:rPr>
              <a:t>fill</a:t>
            </a:r>
            <a:r>
              <a:rPr lang="fr-FR" sz="3300" dirty="0">
                <a:solidFill>
                  <a:srgbClr val="00B050"/>
                </a:solidFill>
              </a:rPr>
              <a:t> in the gaps (</a:t>
            </a:r>
            <a:r>
              <a:rPr lang="fr-FR" sz="3300" dirty="0" err="1">
                <a:solidFill>
                  <a:srgbClr val="00B050"/>
                </a:solidFill>
              </a:rPr>
              <a:t>mostly</a:t>
            </a:r>
            <a:r>
              <a:rPr lang="fr-FR" sz="3300" dirty="0">
                <a:solidFill>
                  <a:srgbClr val="00B050"/>
                </a:solidFill>
              </a:rPr>
              <a:t> </a:t>
            </a:r>
            <a:r>
              <a:rPr lang="fr-FR" sz="3300" dirty="0" err="1">
                <a:solidFill>
                  <a:srgbClr val="00B050"/>
                </a:solidFill>
              </a:rPr>
              <a:t>present</a:t>
            </a:r>
            <a:r>
              <a:rPr lang="fr-FR" sz="3300" dirty="0">
                <a:solidFill>
                  <a:srgbClr val="00B050"/>
                </a:solidFill>
              </a:rPr>
              <a:t> and future </a:t>
            </a:r>
            <a:r>
              <a:rPr lang="fr-FR" sz="3300" dirty="0" err="1">
                <a:solidFill>
                  <a:srgbClr val="00B050"/>
                </a:solidFill>
              </a:rPr>
              <a:t>verbs</a:t>
            </a:r>
            <a:r>
              <a:rPr lang="fr-FR" sz="3300" dirty="0">
                <a:solidFill>
                  <a:srgbClr val="00B050"/>
                </a:solidFill>
              </a:rPr>
              <a:t>)</a:t>
            </a:r>
            <a:r>
              <a:rPr lang="en-GB" sz="3300" dirty="0">
                <a:solidFill>
                  <a:srgbClr val="7030A0"/>
                </a:solidFill>
              </a:rPr>
              <a:t/>
            </a:r>
            <a:br>
              <a:rPr lang="en-GB" sz="3300" dirty="0">
                <a:solidFill>
                  <a:srgbClr val="7030A0"/>
                </a:solidFill>
              </a:rPr>
            </a:br>
            <a:r>
              <a:rPr lang="en-GB" sz="3300" dirty="0" smtClean="0"/>
              <a:t/>
            </a:r>
            <a:br>
              <a:rPr lang="en-GB" sz="3300" dirty="0" smtClean="0"/>
            </a:br>
            <a:endParaRPr lang="en-GB" sz="3300" dirty="0"/>
          </a:p>
        </p:txBody>
      </p:sp>
    </p:spTree>
    <p:extLst>
      <p:ext uri="{BB962C8B-B14F-4D97-AF65-F5344CB8AC3E}">
        <p14:creationId xmlns:p14="http://schemas.microsoft.com/office/powerpoint/2010/main" val="2904484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313509"/>
            <a:ext cx="10515600" cy="1325563"/>
          </a:xfrm>
        </p:spPr>
        <p:txBody>
          <a:bodyPr/>
          <a:lstStyle/>
          <a:p>
            <a:r>
              <a:rPr lang="en-GB" b="1" u="sng" dirty="0" smtClean="0">
                <a:solidFill>
                  <a:srgbClr val="7030A0"/>
                </a:solidFill>
              </a:rPr>
              <a:t>Enrichment (to be completed in ANY order)</a:t>
            </a:r>
            <a:endParaRPr lang="en-GB" b="1" u="sng" dirty="0">
              <a:solidFill>
                <a:srgbClr val="7030A0"/>
              </a:solidFill>
            </a:endParaRPr>
          </a:p>
        </p:txBody>
      </p:sp>
      <p:sp>
        <p:nvSpPr>
          <p:cNvPr id="3" name="Content Placeholder 2"/>
          <p:cNvSpPr>
            <a:spLocks noGrp="1"/>
          </p:cNvSpPr>
          <p:nvPr>
            <p:ph idx="1"/>
          </p:nvPr>
        </p:nvSpPr>
        <p:spPr>
          <a:xfrm>
            <a:off x="0" y="829173"/>
            <a:ext cx="12192000" cy="6263958"/>
          </a:xfrm>
        </p:spPr>
        <p:txBody>
          <a:bodyPr>
            <a:normAutofit fontScale="85000" lnSpcReduction="20000"/>
          </a:bodyPr>
          <a:lstStyle/>
          <a:p>
            <a:pPr marL="0" indent="0">
              <a:buNone/>
            </a:pPr>
            <a:r>
              <a:rPr lang="en-GB" dirty="0" smtClean="0">
                <a:solidFill>
                  <a:srgbClr val="00B050"/>
                </a:solidFill>
              </a:rPr>
              <a:t>1) Research task. </a:t>
            </a:r>
            <a:r>
              <a:rPr lang="en-GB" dirty="0" smtClean="0"/>
              <a:t>Look up </a:t>
            </a:r>
            <a:r>
              <a:rPr lang="en-GB" b="1" u="sng" dirty="0" smtClean="0"/>
              <a:t>any</a:t>
            </a:r>
            <a:r>
              <a:rPr lang="en-GB" dirty="0" smtClean="0"/>
              <a:t> French music artist and prepare a short presentation on them (1 or 2 minutes maximum). Write down some note on a scrap piece of paper and prepare your ideas. </a:t>
            </a:r>
            <a:r>
              <a:rPr lang="en-GB" b="1" u="sng" dirty="0" smtClean="0"/>
              <a:t>Complete a speaking presentation by yourself or to a partner (speak out loud).</a:t>
            </a:r>
            <a:br>
              <a:rPr lang="en-GB" b="1" u="sng" dirty="0" smtClean="0"/>
            </a:br>
            <a:r>
              <a:rPr lang="en-GB" b="1" u="sng" dirty="0" smtClean="0"/>
              <a:t>Answer the question:</a:t>
            </a:r>
            <a:r>
              <a:rPr lang="en-GB" b="1" u="sng" dirty="0"/>
              <a:t> </a:t>
            </a:r>
            <a:r>
              <a:rPr lang="en-GB" dirty="0" smtClean="0">
                <a:solidFill>
                  <a:srgbClr val="00B050"/>
                </a:solidFill>
              </a:rPr>
              <a:t>Que </a:t>
            </a:r>
            <a:r>
              <a:rPr lang="en-GB" dirty="0" err="1" smtClean="0">
                <a:solidFill>
                  <a:srgbClr val="00B050"/>
                </a:solidFill>
              </a:rPr>
              <a:t>savez-vous</a:t>
            </a:r>
            <a:r>
              <a:rPr lang="en-GB" dirty="0" smtClean="0">
                <a:solidFill>
                  <a:srgbClr val="00B050"/>
                </a:solidFill>
              </a:rPr>
              <a:t> de la </a:t>
            </a:r>
            <a:r>
              <a:rPr lang="en-GB" dirty="0" err="1" smtClean="0">
                <a:solidFill>
                  <a:srgbClr val="00B050"/>
                </a:solidFill>
              </a:rPr>
              <a:t>musique</a:t>
            </a:r>
            <a:r>
              <a:rPr lang="en-GB" dirty="0" smtClean="0">
                <a:solidFill>
                  <a:srgbClr val="00B050"/>
                </a:solidFill>
              </a:rPr>
              <a:t> francophone…? </a:t>
            </a:r>
            <a:endParaRPr lang="en-GB" dirty="0" smtClean="0"/>
          </a:p>
          <a:p>
            <a:pPr marL="0" indent="0">
              <a:buNone/>
            </a:pPr>
            <a:r>
              <a:rPr lang="en-GB" dirty="0" smtClean="0"/>
              <a:t/>
            </a:r>
            <a:br>
              <a:rPr lang="en-GB" dirty="0" smtClean="0"/>
            </a:br>
            <a:r>
              <a:rPr lang="en-GB" dirty="0" smtClean="0">
                <a:solidFill>
                  <a:schemeClr val="accent2"/>
                </a:solidFill>
              </a:rPr>
              <a:t>2) Watch these videos of famous French singers performing at the Fete de la </a:t>
            </a:r>
            <a:r>
              <a:rPr lang="en-GB" dirty="0" err="1" smtClean="0">
                <a:solidFill>
                  <a:schemeClr val="accent2"/>
                </a:solidFill>
              </a:rPr>
              <a:t>musique</a:t>
            </a:r>
            <a:r>
              <a:rPr lang="en-GB" dirty="0" smtClean="0"/>
              <a:t>:</a:t>
            </a:r>
            <a:br>
              <a:rPr lang="en-GB" dirty="0" smtClean="0"/>
            </a:br>
            <a:r>
              <a:rPr lang="en-GB" dirty="0" smtClean="0"/>
              <a:t/>
            </a:r>
            <a:br>
              <a:rPr lang="en-GB" dirty="0" smtClean="0"/>
            </a:br>
            <a:r>
              <a:rPr lang="en-GB" dirty="0" smtClean="0"/>
              <a:t>Male artists:</a:t>
            </a:r>
          </a:p>
          <a:p>
            <a:pPr marL="0" indent="0">
              <a:buNone/>
            </a:pPr>
            <a:r>
              <a:rPr lang="fr-FR" dirty="0" smtClean="0"/>
              <a:t>a) </a:t>
            </a:r>
            <a:r>
              <a:rPr lang="fr-FR" dirty="0" err="1" smtClean="0"/>
              <a:t>Kendji</a:t>
            </a:r>
            <a:r>
              <a:rPr lang="fr-FR" dirty="0" smtClean="0"/>
              <a:t> </a:t>
            </a:r>
            <a:r>
              <a:rPr lang="fr-FR" dirty="0" err="1"/>
              <a:t>Girac</a:t>
            </a:r>
            <a:r>
              <a:rPr lang="fr-FR" dirty="0"/>
              <a:t> et Garou - "La Bohème" - Fête de la Chanson Française 2014</a:t>
            </a:r>
          </a:p>
          <a:p>
            <a:pPr marL="0" indent="0">
              <a:buNone/>
            </a:pPr>
            <a:r>
              <a:rPr lang="en-GB" dirty="0" smtClean="0">
                <a:hlinkClick r:id="rId2"/>
              </a:rPr>
              <a:t>https://www.youtube.com/watch?v=Vqhldr3Egxs</a:t>
            </a:r>
            <a:r>
              <a:rPr lang="en-GB" dirty="0" smtClean="0"/>
              <a:t> </a:t>
            </a:r>
          </a:p>
          <a:p>
            <a:pPr marL="0" indent="0">
              <a:buNone/>
            </a:pPr>
            <a:r>
              <a:rPr lang="en-GB" dirty="0" smtClean="0"/>
              <a:t>b) GIMS </a:t>
            </a:r>
            <a:r>
              <a:rPr lang="en-GB" dirty="0"/>
              <a:t>- Medley (Live, Fête de la </a:t>
            </a:r>
            <a:r>
              <a:rPr lang="en-GB" dirty="0" err="1"/>
              <a:t>musique</a:t>
            </a:r>
            <a:r>
              <a:rPr lang="en-GB" dirty="0"/>
              <a:t>, Nice 2019</a:t>
            </a:r>
            <a:r>
              <a:rPr lang="en-GB" dirty="0" smtClean="0"/>
              <a:t>)</a:t>
            </a:r>
            <a:br>
              <a:rPr lang="en-GB" dirty="0" smtClean="0"/>
            </a:br>
            <a:r>
              <a:rPr lang="en-GB" dirty="0" smtClean="0">
                <a:hlinkClick r:id="rId3"/>
              </a:rPr>
              <a:t>https://www.youtube.com/watch?v=ktQHMmnhKfA</a:t>
            </a:r>
            <a:r>
              <a:rPr lang="en-GB" dirty="0" smtClean="0"/>
              <a:t> </a:t>
            </a:r>
          </a:p>
          <a:p>
            <a:pPr marL="0" indent="0">
              <a:buNone/>
            </a:pPr>
            <a:endParaRPr lang="en-GB" dirty="0" smtClean="0"/>
          </a:p>
          <a:p>
            <a:pPr marL="0" indent="0">
              <a:buNone/>
            </a:pPr>
            <a:r>
              <a:rPr lang="en-GB" dirty="0" smtClean="0"/>
              <a:t>Female artists:</a:t>
            </a:r>
          </a:p>
          <a:p>
            <a:pPr marL="0" indent="0">
              <a:buNone/>
            </a:pPr>
            <a:r>
              <a:rPr lang="en-GB" dirty="0" smtClean="0"/>
              <a:t>c) I</a:t>
            </a:r>
            <a:r>
              <a:rPr lang="fr-FR" dirty="0" err="1"/>
              <a:t>ndila</a:t>
            </a:r>
            <a:r>
              <a:rPr lang="fr-FR" dirty="0"/>
              <a:t>- Dernière danse (La fête de la musique 2014)</a:t>
            </a:r>
          </a:p>
          <a:p>
            <a:pPr marL="0" indent="0">
              <a:buNone/>
            </a:pPr>
            <a:r>
              <a:rPr lang="en-GB" dirty="0" smtClean="0">
                <a:hlinkClick r:id="rId4"/>
              </a:rPr>
              <a:t>https://www.youtube.com/watch?v=mo0RLhg7Df0</a:t>
            </a:r>
            <a:endParaRPr lang="en-GB" dirty="0" smtClean="0"/>
          </a:p>
          <a:p>
            <a:pPr marL="0" indent="0">
              <a:buNone/>
            </a:pPr>
            <a:r>
              <a:rPr lang="en-GB" dirty="0" smtClean="0"/>
              <a:t>d) </a:t>
            </a:r>
            <a:r>
              <a:rPr lang="fr-FR" dirty="0" err="1" smtClean="0"/>
              <a:t>Vitaa</a:t>
            </a:r>
            <a:r>
              <a:rPr lang="fr-FR" dirty="0" smtClean="0"/>
              <a:t> </a:t>
            </a:r>
            <a:r>
              <a:rPr lang="fr-FR" dirty="0"/>
              <a:t>et Slimane - Medley (Live, Fête de la musique, Nice 2019)</a:t>
            </a:r>
          </a:p>
          <a:p>
            <a:pPr marL="0" indent="0">
              <a:buNone/>
            </a:pPr>
            <a:r>
              <a:rPr lang="en-GB" dirty="0" smtClean="0">
                <a:hlinkClick r:id="rId5"/>
              </a:rPr>
              <a:t>https://www.youtube.com/watch?v=b6TxudCiqKs</a:t>
            </a:r>
            <a:endParaRPr lang="en-GB" dirty="0" smtClean="0"/>
          </a:p>
          <a:p>
            <a:pPr marL="0" indent="0">
              <a:buNone/>
            </a:pPr>
            <a:endParaRPr lang="en-GB" dirty="0"/>
          </a:p>
        </p:txBody>
      </p:sp>
    </p:spTree>
    <p:extLst>
      <p:ext uri="{BB962C8B-B14F-4D97-AF65-F5344CB8AC3E}">
        <p14:creationId xmlns:p14="http://schemas.microsoft.com/office/powerpoint/2010/main" val="1678851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 b="48637"/>
          <a:stretch/>
        </p:blipFill>
        <p:spPr>
          <a:xfrm>
            <a:off x="424541" y="790302"/>
            <a:ext cx="5832567" cy="5120016"/>
          </a:xfrm>
          <a:prstGeom prst="rect">
            <a:avLst/>
          </a:prstGeom>
        </p:spPr>
      </p:pic>
      <p:pic>
        <p:nvPicPr>
          <p:cNvPr id="5" name="Picture 4"/>
          <p:cNvPicPr>
            <a:picLocks noChangeAspect="1"/>
          </p:cNvPicPr>
          <p:nvPr/>
        </p:nvPicPr>
        <p:blipFill rotWithShape="1">
          <a:blip r:embed="rId2"/>
          <a:srcRect t="51009"/>
          <a:stretch/>
        </p:blipFill>
        <p:spPr>
          <a:xfrm>
            <a:off x="6505302" y="97348"/>
            <a:ext cx="5522917" cy="4624251"/>
          </a:xfrm>
          <a:prstGeom prst="rect">
            <a:avLst/>
          </a:prstGeom>
        </p:spPr>
      </p:pic>
      <p:sp>
        <p:nvSpPr>
          <p:cNvPr id="2" name="TextBox 1"/>
          <p:cNvSpPr txBox="1"/>
          <p:nvPr/>
        </p:nvSpPr>
        <p:spPr>
          <a:xfrm>
            <a:off x="424541" y="97348"/>
            <a:ext cx="6230983" cy="646331"/>
          </a:xfrm>
          <a:prstGeom prst="rect">
            <a:avLst/>
          </a:prstGeom>
          <a:noFill/>
        </p:spPr>
        <p:txBody>
          <a:bodyPr wrap="square" rtlCol="0">
            <a:spAutoFit/>
          </a:bodyPr>
          <a:lstStyle/>
          <a:p>
            <a:r>
              <a:rPr lang="en-GB" dirty="0" smtClean="0"/>
              <a:t>Match up the types of music below (1-8) with the dates (a-h) that they became popular in France.</a:t>
            </a:r>
            <a:endParaRPr lang="en-GB" dirty="0"/>
          </a:p>
        </p:txBody>
      </p:sp>
    </p:spTree>
    <p:extLst>
      <p:ext uri="{BB962C8B-B14F-4D97-AF65-F5344CB8AC3E}">
        <p14:creationId xmlns:p14="http://schemas.microsoft.com/office/powerpoint/2010/main" val="2322579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 b="48637"/>
          <a:stretch/>
        </p:blipFill>
        <p:spPr>
          <a:xfrm>
            <a:off x="0" y="1302611"/>
            <a:ext cx="5832567" cy="5120016"/>
          </a:xfrm>
          <a:prstGeom prst="rect">
            <a:avLst/>
          </a:prstGeom>
        </p:spPr>
      </p:pic>
      <p:pic>
        <p:nvPicPr>
          <p:cNvPr id="5" name="Picture 4"/>
          <p:cNvPicPr>
            <a:picLocks noChangeAspect="1"/>
          </p:cNvPicPr>
          <p:nvPr/>
        </p:nvPicPr>
        <p:blipFill rotWithShape="1">
          <a:blip r:embed="rId2"/>
          <a:srcRect t="51009"/>
          <a:stretch/>
        </p:blipFill>
        <p:spPr>
          <a:xfrm>
            <a:off x="6924879" y="97349"/>
            <a:ext cx="5103340" cy="4272946"/>
          </a:xfrm>
          <a:prstGeom prst="rect">
            <a:avLst/>
          </a:prstGeom>
        </p:spPr>
      </p:pic>
      <p:sp>
        <p:nvSpPr>
          <p:cNvPr id="2" name="Rectangle 1"/>
          <p:cNvSpPr/>
          <p:nvPr/>
        </p:nvSpPr>
        <p:spPr>
          <a:xfrm>
            <a:off x="5932219" y="1015686"/>
            <a:ext cx="6096000" cy="2846933"/>
          </a:xfrm>
          <a:prstGeom prst="rect">
            <a:avLst/>
          </a:prstGeom>
        </p:spPr>
        <p:txBody>
          <a:bodyPr>
            <a:spAutoFit/>
          </a:bodyPr>
          <a:lstStyle/>
          <a:p>
            <a:pPr>
              <a:spcAft>
                <a:spcPts val="600"/>
              </a:spcAft>
            </a:pPr>
            <a:r>
              <a:rPr lang="en-GB" dirty="0">
                <a:solidFill>
                  <a:srgbClr val="FF0000"/>
                </a:solidFill>
                <a:latin typeface="Arial" panose="020B0604020202020204" pitchFamily="34" charset="0"/>
                <a:ea typeface="Cambria" panose="02040503050406030204" pitchFamily="18" charset="0"/>
              </a:rPr>
              <a:t>1 c	</a:t>
            </a:r>
            <a:endParaRPr lang="en-GB" dirty="0" smtClean="0">
              <a:solidFill>
                <a:srgbClr val="FF0000"/>
              </a:solidFill>
              <a:latin typeface="Arial" panose="020B0604020202020204" pitchFamily="34" charset="0"/>
              <a:ea typeface="Cambria" panose="02040503050406030204" pitchFamily="18" charset="0"/>
            </a:endParaRPr>
          </a:p>
          <a:p>
            <a:pPr>
              <a:spcAft>
                <a:spcPts val="600"/>
              </a:spcAft>
            </a:pPr>
            <a:r>
              <a:rPr lang="en-GB" dirty="0" smtClean="0">
                <a:solidFill>
                  <a:srgbClr val="FF0000"/>
                </a:solidFill>
                <a:latin typeface="Arial" panose="020B0604020202020204" pitchFamily="34" charset="0"/>
                <a:ea typeface="Cambria" panose="02040503050406030204" pitchFamily="18" charset="0"/>
              </a:rPr>
              <a:t>2 </a:t>
            </a:r>
            <a:r>
              <a:rPr lang="en-GB" dirty="0">
                <a:solidFill>
                  <a:srgbClr val="FF0000"/>
                </a:solidFill>
                <a:latin typeface="Arial" panose="020B0604020202020204" pitchFamily="34" charset="0"/>
                <a:ea typeface="Cambria" panose="02040503050406030204" pitchFamily="18" charset="0"/>
              </a:rPr>
              <a:t>f	</a:t>
            </a:r>
            <a:endParaRPr lang="en-GB" dirty="0" smtClean="0">
              <a:solidFill>
                <a:srgbClr val="FF0000"/>
              </a:solidFill>
              <a:latin typeface="Arial" panose="020B0604020202020204" pitchFamily="34" charset="0"/>
              <a:ea typeface="Cambria" panose="02040503050406030204" pitchFamily="18" charset="0"/>
            </a:endParaRPr>
          </a:p>
          <a:p>
            <a:pPr>
              <a:spcAft>
                <a:spcPts val="600"/>
              </a:spcAft>
            </a:pPr>
            <a:r>
              <a:rPr lang="en-GB" dirty="0" smtClean="0">
                <a:solidFill>
                  <a:srgbClr val="FF0000"/>
                </a:solidFill>
                <a:latin typeface="Arial" panose="020B0604020202020204" pitchFamily="34" charset="0"/>
                <a:ea typeface="Cambria" panose="02040503050406030204" pitchFamily="18" charset="0"/>
              </a:rPr>
              <a:t>3 </a:t>
            </a:r>
            <a:r>
              <a:rPr lang="en-GB" dirty="0">
                <a:solidFill>
                  <a:srgbClr val="FF0000"/>
                </a:solidFill>
                <a:latin typeface="Arial" panose="020B0604020202020204" pitchFamily="34" charset="0"/>
                <a:ea typeface="Cambria" panose="02040503050406030204" pitchFamily="18" charset="0"/>
              </a:rPr>
              <a:t>d	</a:t>
            </a:r>
          </a:p>
          <a:p>
            <a:pPr>
              <a:spcAft>
                <a:spcPts val="600"/>
              </a:spcAft>
            </a:pPr>
            <a:r>
              <a:rPr lang="en-GB" dirty="0" smtClean="0">
                <a:solidFill>
                  <a:srgbClr val="FF0000"/>
                </a:solidFill>
                <a:latin typeface="Arial" panose="020B0604020202020204" pitchFamily="34" charset="0"/>
                <a:ea typeface="Cambria" panose="02040503050406030204" pitchFamily="18" charset="0"/>
              </a:rPr>
              <a:t>4 </a:t>
            </a:r>
            <a:r>
              <a:rPr lang="en-GB" dirty="0">
                <a:solidFill>
                  <a:srgbClr val="FF0000"/>
                </a:solidFill>
                <a:latin typeface="Arial" panose="020B0604020202020204" pitchFamily="34" charset="0"/>
                <a:ea typeface="Cambria" panose="02040503050406030204" pitchFamily="18" charset="0"/>
              </a:rPr>
              <a:t>h	</a:t>
            </a:r>
            <a:endParaRPr lang="en-GB" dirty="0" smtClean="0">
              <a:solidFill>
                <a:srgbClr val="FF0000"/>
              </a:solidFill>
              <a:latin typeface="Arial" panose="020B0604020202020204" pitchFamily="34" charset="0"/>
              <a:ea typeface="Cambria" panose="02040503050406030204" pitchFamily="18" charset="0"/>
            </a:endParaRPr>
          </a:p>
          <a:p>
            <a:pPr>
              <a:spcAft>
                <a:spcPts val="600"/>
              </a:spcAft>
            </a:pPr>
            <a:r>
              <a:rPr lang="en-GB" dirty="0" smtClean="0">
                <a:solidFill>
                  <a:srgbClr val="FF0000"/>
                </a:solidFill>
                <a:latin typeface="Arial" panose="020B0604020202020204" pitchFamily="34" charset="0"/>
                <a:ea typeface="Cambria" panose="02040503050406030204" pitchFamily="18" charset="0"/>
              </a:rPr>
              <a:t>5 </a:t>
            </a:r>
            <a:r>
              <a:rPr lang="en-GB" dirty="0">
                <a:solidFill>
                  <a:srgbClr val="FF0000"/>
                </a:solidFill>
                <a:latin typeface="Arial" panose="020B0604020202020204" pitchFamily="34" charset="0"/>
                <a:ea typeface="Cambria" panose="02040503050406030204" pitchFamily="18" charset="0"/>
              </a:rPr>
              <a:t>b	</a:t>
            </a:r>
            <a:endParaRPr lang="en-GB" dirty="0" smtClean="0">
              <a:solidFill>
                <a:srgbClr val="FF0000"/>
              </a:solidFill>
              <a:latin typeface="Arial" panose="020B0604020202020204" pitchFamily="34" charset="0"/>
              <a:ea typeface="Cambria" panose="02040503050406030204" pitchFamily="18" charset="0"/>
            </a:endParaRPr>
          </a:p>
          <a:p>
            <a:pPr>
              <a:spcAft>
                <a:spcPts val="600"/>
              </a:spcAft>
            </a:pPr>
            <a:r>
              <a:rPr lang="en-GB" dirty="0" smtClean="0">
                <a:solidFill>
                  <a:srgbClr val="FF0000"/>
                </a:solidFill>
                <a:latin typeface="Arial" panose="020B0604020202020204" pitchFamily="34" charset="0"/>
                <a:ea typeface="Cambria" panose="02040503050406030204" pitchFamily="18" charset="0"/>
              </a:rPr>
              <a:t>6 </a:t>
            </a:r>
            <a:r>
              <a:rPr lang="en-GB" dirty="0">
                <a:solidFill>
                  <a:srgbClr val="FF0000"/>
                </a:solidFill>
                <a:latin typeface="Arial" panose="020B0604020202020204" pitchFamily="34" charset="0"/>
                <a:ea typeface="Cambria" panose="02040503050406030204" pitchFamily="18" charset="0"/>
              </a:rPr>
              <a:t>a	</a:t>
            </a:r>
            <a:endParaRPr lang="en-GB" dirty="0" smtClean="0">
              <a:solidFill>
                <a:srgbClr val="FF0000"/>
              </a:solidFill>
              <a:latin typeface="Arial" panose="020B0604020202020204" pitchFamily="34" charset="0"/>
              <a:ea typeface="Cambria" panose="02040503050406030204" pitchFamily="18" charset="0"/>
            </a:endParaRPr>
          </a:p>
          <a:p>
            <a:pPr>
              <a:spcAft>
                <a:spcPts val="600"/>
              </a:spcAft>
            </a:pPr>
            <a:r>
              <a:rPr lang="en-GB" dirty="0" smtClean="0">
                <a:solidFill>
                  <a:srgbClr val="FF0000"/>
                </a:solidFill>
                <a:latin typeface="Arial" panose="020B0604020202020204" pitchFamily="34" charset="0"/>
                <a:ea typeface="Cambria" panose="02040503050406030204" pitchFamily="18" charset="0"/>
              </a:rPr>
              <a:t>7 </a:t>
            </a:r>
            <a:r>
              <a:rPr lang="en-GB" dirty="0">
                <a:solidFill>
                  <a:srgbClr val="FF0000"/>
                </a:solidFill>
                <a:latin typeface="Arial" panose="020B0604020202020204" pitchFamily="34" charset="0"/>
                <a:ea typeface="Cambria" panose="02040503050406030204" pitchFamily="18" charset="0"/>
              </a:rPr>
              <a:t>e	</a:t>
            </a:r>
            <a:endParaRPr lang="en-GB" dirty="0" smtClean="0">
              <a:solidFill>
                <a:srgbClr val="FF0000"/>
              </a:solidFill>
              <a:latin typeface="Arial" panose="020B0604020202020204" pitchFamily="34" charset="0"/>
              <a:ea typeface="Cambria" panose="02040503050406030204" pitchFamily="18" charset="0"/>
            </a:endParaRPr>
          </a:p>
          <a:p>
            <a:pPr>
              <a:spcAft>
                <a:spcPts val="600"/>
              </a:spcAft>
            </a:pPr>
            <a:r>
              <a:rPr lang="en-GB" dirty="0" smtClean="0">
                <a:solidFill>
                  <a:srgbClr val="FF0000"/>
                </a:solidFill>
                <a:latin typeface="Arial" panose="020B0604020202020204" pitchFamily="34" charset="0"/>
                <a:ea typeface="Cambria" panose="02040503050406030204" pitchFamily="18" charset="0"/>
              </a:rPr>
              <a:t>8 </a:t>
            </a:r>
            <a:r>
              <a:rPr lang="en-GB" dirty="0">
                <a:solidFill>
                  <a:srgbClr val="FF0000"/>
                </a:solidFill>
                <a:latin typeface="Arial" panose="020B0604020202020204" pitchFamily="34" charset="0"/>
                <a:ea typeface="Cambria" panose="02040503050406030204" pitchFamily="18" charset="0"/>
              </a:rPr>
              <a:t>g</a:t>
            </a:r>
          </a:p>
        </p:txBody>
      </p:sp>
      <p:sp>
        <p:nvSpPr>
          <p:cNvPr id="6" name="TextBox 5"/>
          <p:cNvSpPr txBox="1"/>
          <p:nvPr/>
        </p:nvSpPr>
        <p:spPr>
          <a:xfrm>
            <a:off x="2070847" y="369697"/>
            <a:ext cx="5134708" cy="553998"/>
          </a:xfrm>
          <a:prstGeom prst="rect">
            <a:avLst/>
          </a:prstGeom>
          <a:noFill/>
        </p:spPr>
        <p:txBody>
          <a:bodyPr wrap="square" rtlCol="0">
            <a:spAutoFit/>
          </a:bodyPr>
          <a:lstStyle/>
          <a:p>
            <a:r>
              <a:rPr lang="en-GB" sz="3000" dirty="0" smtClean="0">
                <a:solidFill>
                  <a:srgbClr val="FF0000"/>
                </a:solidFill>
              </a:rPr>
              <a:t>Answers: Mark in red pen /font</a:t>
            </a:r>
            <a:endParaRPr lang="en-GB" sz="3000" dirty="0">
              <a:solidFill>
                <a:srgbClr val="FF0000"/>
              </a:solidFill>
            </a:endParaRPr>
          </a:p>
        </p:txBody>
      </p:sp>
    </p:spTree>
    <p:extLst>
      <p:ext uri="{BB962C8B-B14F-4D97-AF65-F5344CB8AC3E}">
        <p14:creationId xmlns:p14="http://schemas.microsoft.com/office/powerpoint/2010/main" val="29940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ête de la Musique 2019: united in diversity! | Campus France"/>
          <p:cNvPicPr>
            <a:picLocks noChangeAspect="1" noChangeArrowheads="1"/>
          </p:cNvPicPr>
          <p:nvPr/>
        </p:nvPicPr>
        <p:blipFill rotWithShape="1">
          <a:blip r:embed="rId3">
            <a:extLst>
              <a:ext uri="{28A0092B-C50C-407E-A947-70E740481C1C}">
                <a14:useLocalDpi xmlns:a14="http://schemas.microsoft.com/office/drawing/2010/main" val="0"/>
              </a:ext>
            </a:extLst>
          </a:blip>
          <a:srcRect t="23546" b="38597"/>
          <a:stretch/>
        </p:blipFill>
        <p:spPr bwMode="auto">
          <a:xfrm>
            <a:off x="299599" y="0"/>
            <a:ext cx="10921743" cy="413467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log Fête de la Musique: reasons to attend France's great music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70" y="4688786"/>
            <a:ext cx="2805318" cy="187021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ogement près de la Fête de la Musique | Fraser Suites"/>
          <p:cNvPicPr>
            <a:picLocks noChangeAspect="1" noChangeArrowheads="1"/>
          </p:cNvPicPr>
          <p:nvPr/>
        </p:nvPicPr>
        <p:blipFill rotWithShape="1">
          <a:blip r:embed="rId5">
            <a:extLst>
              <a:ext uri="{28A0092B-C50C-407E-A947-70E740481C1C}">
                <a14:useLocalDpi xmlns:a14="http://schemas.microsoft.com/office/drawing/2010/main" val="0"/>
              </a:ext>
            </a:extLst>
          </a:blip>
          <a:srcRect r="10023"/>
          <a:stretch/>
        </p:blipFill>
        <p:spPr bwMode="auto">
          <a:xfrm>
            <a:off x="3031297" y="4651513"/>
            <a:ext cx="3382755" cy="203420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La Fête de la Musique de Tremblant | Mont-Tremblant Tremblan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7767"/>
          <a:stretch/>
        </p:blipFill>
        <p:spPr bwMode="auto">
          <a:xfrm>
            <a:off x="6520762" y="4534927"/>
            <a:ext cx="2358196" cy="215079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Fête de la musique 2019 : le programme près de chez vous - Le Parisi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8958" y="4702382"/>
            <a:ext cx="3176070" cy="198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8309"/>
      </p:ext>
    </p:extLst>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1671828"/>
            <a:ext cx="11406809" cy="1325563"/>
          </a:xfrm>
        </p:spPr>
        <p:txBody>
          <a:bodyPr>
            <a:noAutofit/>
          </a:bodyPr>
          <a:lstStyle/>
          <a:p>
            <a:r>
              <a:rPr lang="en-GB" sz="4900" dirty="0" err="1" smtClean="0"/>
              <a:t>Qu’est-ce</a:t>
            </a:r>
            <a:r>
              <a:rPr lang="en-GB" sz="4900" dirty="0" smtClean="0"/>
              <a:t> que </a:t>
            </a:r>
            <a:r>
              <a:rPr lang="en-GB" sz="4900" dirty="0" err="1" smtClean="0"/>
              <a:t>c’est</a:t>
            </a:r>
            <a:r>
              <a:rPr lang="en-GB" sz="4900" dirty="0" smtClean="0"/>
              <a:t> la F</a:t>
            </a:r>
            <a:r>
              <a:rPr lang="fr-FR" sz="4900" dirty="0" smtClean="0"/>
              <a:t>ê</a:t>
            </a:r>
            <a:r>
              <a:rPr lang="en-GB" sz="4900" dirty="0" err="1" smtClean="0"/>
              <a:t>te</a:t>
            </a:r>
            <a:r>
              <a:rPr lang="en-GB" sz="4900" dirty="0" smtClean="0"/>
              <a:t> de la </a:t>
            </a:r>
            <a:r>
              <a:rPr lang="en-GB" sz="4900" dirty="0" err="1" smtClean="0"/>
              <a:t>musique</a:t>
            </a:r>
            <a:r>
              <a:rPr lang="en-GB" sz="4900" dirty="0" smtClean="0"/>
              <a:t>???</a:t>
            </a:r>
            <a:br>
              <a:rPr lang="en-GB" sz="4900" dirty="0" smtClean="0"/>
            </a:br>
            <a:r>
              <a:rPr lang="en-GB" sz="2000" i="1" dirty="0" smtClean="0"/>
              <a:t>What is the F</a:t>
            </a:r>
            <a:r>
              <a:rPr lang="fr-FR" sz="2000" i="1" dirty="0" smtClean="0"/>
              <a:t>ê</a:t>
            </a:r>
            <a:r>
              <a:rPr lang="en-GB" sz="2000" i="1" dirty="0" err="1" smtClean="0"/>
              <a:t>te</a:t>
            </a:r>
            <a:r>
              <a:rPr lang="en-GB" sz="2000" i="1" dirty="0" smtClean="0"/>
              <a:t> de la </a:t>
            </a:r>
            <a:r>
              <a:rPr lang="en-GB" sz="2000" i="1" dirty="0" err="1" smtClean="0"/>
              <a:t>musique</a:t>
            </a:r>
            <a:r>
              <a:rPr lang="en-GB" sz="2000" i="1" dirty="0" smtClean="0"/>
              <a:t>?</a:t>
            </a:r>
            <a:br>
              <a:rPr lang="en-GB" sz="2000" i="1" dirty="0" smtClean="0"/>
            </a:br>
            <a:r>
              <a:rPr lang="en-GB" sz="3000" b="1" i="1" u="sng" dirty="0" smtClean="0"/>
              <a:t/>
            </a:r>
            <a:br>
              <a:rPr lang="en-GB" sz="3000" b="1" i="1" u="sng" dirty="0" smtClean="0"/>
            </a:br>
            <a:r>
              <a:rPr lang="en-GB" sz="3000" b="1" i="1" u="sng" dirty="0" smtClean="0"/>
              <a:t>(Have a guess before moving on to the next slide!)</a:t>
            </a:r>
            <a:endParaRPr lang="en-GB" sz="3000" b="1" i="1" u="sng" dirty="0"/>
          </a:p>
        </p:txBody>
      </p:sp>
      <p:pic>
        <p:nvPicPr>
          <p:cNvPr id="4" name="Picture 2" descr="Fête de la Musique 2019: united in diversity! | Campus France"/>
          <p:cNvPicPr>
            <a:picLocks noChangeAspect="1" noChangeArrowheads="1"/>
          </p:cNvPicPr>
          <p:nvPr/>
        </p:nvPicPr>
        <p:blipFill rotWithShape="1">
          <a:blip r:embed="rId2">
            <a:extLst>
              <a:ext uri="{28A0092B-C50C-407E-A947-70E740481C1C}">
                <a14:useLocalDpi xmlns:a14="http://schemas.microsoft.com/office/drawing/2010/main" val="0"/>
              </a:ext>
            </a:extLst>
          </a:blip>
          <a:srcRect t="23546" b="38597"/>
          <a:stretch/>
        </p:blipFill>
        <p:spPr bwMode="auto">
          <a:xfrm>
            <a:off x="1677825" y="3366052"/>
            <a:ext cx="7201131" cy="272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5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798"/>
            <a:ext cx="12192000" cy="1031002"/>
          </a:xfrm>
        </p:spPr>
        <p:txBody>
          <a:bodyPr>
            <a:noAutofit/>
          </a:bodyPr>
          <a:lstStyle/>
          <a:p>
            <a:r>
              <a:rPr lang="en-GB" sz="2200" b="1" dirty="0" err="1" smtClean="0">
                <a:solidFill>
                  <a:srgbClr val="7030A0"/>
                </a:solidFill>
              </a:rPr>
              <a:t>Qu’est-ce</a:t>
            </a:r>
            <a:r>
              <a:rPr lang="en-GB" sz="2200" b="1" dirty="0" smtClean="0">
                <a:solidFill>
                  <a:srgbClr val="7030A0"/>
                </a:solidFill>
              </a:rPr>
              <a:t> que </a:t>
            </a:r>
            <a:r>
              <a:rPr lang="en-GB" sz="2200" b="1" dirty="0" err="1" smtClean="0">
                <a:solidFill>
                  <a:srgbClr val="7030A0"/>
                </a:solidFill>
              </a:rPr>
              <a:t>c’est</a:t>
            </a:r>
            <a:r>
              <a:rPr lang="en-GB" sz="2200" b="1" dirty="0" smtClean="0">
                <a:solidFill>
                  <a:srgbClr val="7030A0"/>
                </a:solidFill>
              </a:rPr>
              <a:t> la F</a:t>
            </a:r>
            <a:r>
              <a:rPr lang="fr-FR" sz="2200" b="1" dirty="0" smtClean="0">
                <a:solidFill>
                  <a:srgbClr val="7030A0"/>
                </a:solidFill>
              </a:rPr>
              <a:t>ê</a:t>
            </a:r>
            <a:r>
              <a:rPr lang="en-GB" sz="2200" b="1" dirty="0" err="1" smtClean="0">
                <a:solidFill>
                  <a:srgbClr val="7030A0"/>
                </a:solidFill>
              </a:rPr>
              <a:t>te</a:t>
            </a:r>
            <a:r>
              <a:rPr lang="en-GB" sz="2200" b="1" dirty="0" smtClean="0">
                <a:solidFill>
                  <a:srgbClr val="7030A0"/>
                </a:solidFill>
              </a:rPr>
              <a:t> de la </a:t>
            </a:r>
            <a:r>
              <a:rPr lang="en-GB" sz="2200" b="1" dirty="0" err="1" smtClean="0">
                <a:solidFill>
                  <a:srgbClr val="7030A0"/>
                </a:solidFill>
              </a:rPr>
              <a:t>musique</a:t>
            </a:r>
            <a:r>
              <a:rPr lang="en-GB" sz="2200" b="1" dirty="0" smtClean="0">
                <a:solidFill>
                  <a:srgbClr val="7030A0"/>
                </a:solidFill>
              </a:rPr>
              <a:t>???  </a:t>
            </a:r>
            <a:r>
              <a:rPr lang="en-GB" sz="2200" b="1" u="sng" dirty="0" smtClean="0"/>
              <a:t>Task: Just read and enjoy </a:t>
            </a:r>
            <a:r>
              <a:rPr lang="en-GB" sz="2200" b="1" u="sng" dirty="0" smtClean="0">
                <a:sym typeface="Wingdings" panose="05000000000000000000" pitchFamily="2" charset="2"/>
              </a:rPr>
              <a:t> !</a:t>
            </a:r>
            <a:r>
              <a:rPr lang="en-GB" sz="2200" dirty="0" smtClean="0"/>
              <a:t/>
            </a:r>
            <a:br>
              <a:rPr lang="en-GB" sz="2200" dirty="0" smtClean="0"/>
            </a:br>
            <a:r>
              <a:rPr lang="en-GB" sz="2200" i="1" dirty="0" smtClean="0"/>
              <a:t>What is the F</a:t>
            </a:r>
            <a:r>
              <a:rPr lang="fr-FR" sz="2200" i="1" dirty="0" smtClean="0"/>
              <a:t>ê</a:t>
            </a:r>
            <a:r>
              <a:rPr lang="en-GB" sz="2200" i="1" dirty="0" err="1" smtClean="0"/>
              <a:t>te</a:t>
            </a:r>
            <a:r>
              <a:rPr lang="en-GB" sz="2200" i="1" dirty="0" smtClean="0"/>
              <a:t> de la </a:t>
            </a:r>
            <a:r>
              <a:rPr lang="en-GB" sz="2200" i="1" dirty="0" err="1" smtClean="0"/>
              <a:t>musique</a:t>
            </a:r>
            <a:r>
              <a:rPr lang="en-GB" sz="2200" i="1" dirty="0" smtClean="0"/>
              <a:t>?</a:t>
            </a:r>
            <a:br>
              <a:rPr lang="en-GB" sz="2200" i="1" dirty="0" smtClean="0"/>
            </a:br>
            <a:r>
              <a:rPr lang="en-GB" sz="2200" i="1" dirty="0" smtClean="0"/>
              <a:t/>
            </a:r>
            <a:br>
              <a:rPr lang="en-GB" sz="2200" i="1" dirty="0" smtClean="0"/>
            </a:br>
            <a:r>
              <a:rPr lang="en-GB" sz="2200" i="1" dirty="0" smtClean="0"/>
              <a:t> </a:t>
            </a:r>
            <a:endParaRPr lang="en-GB" sz="1800" i="1" dirty="0"/>
          </a:p>
        </p:txBody>
      </p:sp>
      <p:pic>
        <p:nvPicPr>
          <p:cNvPr id="9218" name="Picture 2" descr="Schools in France to display flags in classrooms - BBC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7412" y="0"/>
            <a:ext cx="2013867" cy="113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132800"/>
            <a:ext cx="11863498" cy="5539978"/>
          </a:xfrm>
          <a:prstGeom prst="rect">
            <a:avLst/>
          </a:prstGeom>
          <a:noFill/>
        </p:spPr>
        <p:txBody>
          <a:bodyPr wrap="square" rtlCol="0">
            <a:spAutoFit/>
          </a:bodyPr>
          <a:lstStyle/>
          <a:p>
            <a:r>
              <a:rPr lang="en-GB" dirty="0"/>
              <a:t/>
            </a:r>
            <a:br>
              <a:rPr lang="en-GB" dirty="0"/>
            </a:br>
            <a:r>
              <a:rPr lang="en-GB" b="1" dirty="0">
                <a:solidFill>
                  <a:srgbClr val="7030A0"/>
                </a:solidFill>
              </a:rPr>
              <a:t>La Fête de la </a:t>
            </a:r>
            <a:r>
              <a:rPr lang="en-GB" b="1" dirty="0" err="1">
                <a:solidFill>
                  <a:srgbClr val="7030A0"/>
                </a:solidFill>
              </a:rPr>
              <a:t>Musique</a:t>
            </a:r>
            <a:r>
              <a:rPr lang="en-GB" b="1" dirty="0">
                <a:solidFill>
                  <a:srgbClr val="7030A0"/>
                </a:solidFill>
              </a:rPr>
              <a:t>, </a:t>
            </a:r>
            <a:r>
              <a:rPr lang="en-GB" b="1" dirty="0" err="1">
                <a:solidFill>
                  <a:srgbClr val="7030A0"/>
                </a:solidFill>
              </a:rPr>
              <a:t>également</a:t>
            </a:r>
            <a:r>
              <a:rPr lang="en-GB" b="1" dirty="0">
                <a:solidFill>
                  <a:srgbClr val="7030A0"/>
                </a:solidFill>
              </a:rPr>
              <a:t> </a:t>
            </a:r>
            <a:r>
              <a:rPr lang="en-GB" b="1" dirty="0" err="1">
                <a:solidFill>
                  <a:srgbClr val="7030A0"/>
                </a:solidFill>
              </a:rPr>
              <a:t>connue</a:t>
            </a:r>
            <a:r>
              <a:rPr lang="en-GB" b="1" dirty="0">
                <a:solidFill>
                  <a:srgbClr val="7030A0"/>
                </a:solidFill>
              </a:rPr>
              <a:t> </a:t>
            </a:r>
            <a:r>
              <a:rPr lang="en-GB" b="1" dirty="0" err="1">
                <a:solidFill>
                  <a:srgbClr val="7030A0"/>
                </a:solidFill>
              </a:rPr>
              <a:t>en</a:t>
            </a:r>
            <a:r>
              <a:rPr lang="en-GB" b="1" dirty="0">
                <a:solidFill>
                  <a:srgbClr val="7030A0"/>
                </a:solidFill>
              </a:rPr>
              <a:t> </a:t>
            </a:r>
            <a:r>
              <a:rPr lang="en-GB" b="1" dirty="0" err="1">
                <a:solidFill>
                  <a:srgbClr val="7030A0"/>
                </a:solidFill>
              </a:rPr>
              <a:t>anglais</a:t>
            </a:r>
            <a:r>
              <a:rPr lang="en-GB" b="1" dirty="0">
                <a:solidFill>
                  <a:srgbClr val="7030A0"/>
                </a:solidFill>
              </a:rPr>
              <a:t> sous le nom de Music Day, Make Music Day </a:t>
            </a:r>
            <a:r>
              <a:rPr lang="en-GB" b="1" dirty="0" err="1">
                <a:solidFill>
                  <a:srgbClr val="7030A0"/>
                </a:solidFill>
              </a:rPr>
              <a:t>ou</a:t>
            </a:r>
            <a:r>
              <a:rPr lang="en-GB" b="1" dirty="0">
                <a:solidFill>
                  <a:srgbClr val="7030A0"/>
                </a:solidFill>
              </a:rPr>
              <a:t> World Music Day, </a:t>
            </a:r>
            <a:r>
              <a:rPr lang="en-GB" b="1" dirty="0" err="1">
                <a:solidFill>
                  <a:srgbClr val="7030A0"/>
                </a:solidFill>
              </a:rPr>
              <a:t>est</a:t>
            </a:r>
            <a:r>
              <a:rPr lang="en-GB" b="1" dirty="0">
                <a:solidFill>
                  <a:srgbClr val="7030A0"/>
                </a:solidFill>
              </a:rPr>
              <a:t> </a:t>
            </a:r>
            <a:r>
              <a:rPr lang="en-GB" b="1" dirty="0" err="1">
                <a:solidFill>
                  <a:srgbClr val="7030A0"/>
                </a:solidFill>
              </a:rPr>
              <a:t>une</a:t>
            </a:r>
            <a:r>
              <a:rPr lang="en-GB" b="1" dirty="0">
                <a:solidFill>
                  <a:srgbClr val="7030A0"/>
                </a:solidFill>
              </a:rPr>
              <a:t> </a:t>
            </a:r>
            <a:r>
              <a:rPr lang="en-GB" b="1" dirty="0" err="1">
                <a:solidFill>
                  <a:srgbClr val="7030A0"/>
                </a:solidFill>
              </a:rPr>
              <a:t>célébration</a:t>
            </a:r>
            <a:r>
              <a:rPr lang="en-GB" b="1" dirty="0">
                <a:solidFill>
                  <a:srgbClr val="7030A0"/>
                </a:solidFill>
              </a:rPr>
              <a:t> musicale </a:t>
            </a:r>
            <a:r>
              <a:rPr lang="en-GB" b="1" dirty="0" err="1">
                <a:solidFill>
                  <a:srgbClr val="7030A0"/>
                </a:solidFill>
              </a:rPr>
              <a:t>annuelle</a:t>
            </a:r>
            <a:r>
              <a:rPr lang="en-GB" b="1" dirty="0">
                <a:solidFill>
                  <a:srgbClr val="7030A0"/>
                </a:solidFill>
              </a:rPr>
              <a:t> qui </a:t>
            </a:r>
            <a:r>
              <a:rPr lang="en-GB" b="1" dirty="0" err="1">
                <a:solidFill>
                  <a:srgbClr val="7030A0"/>
                </a:solidFill>
              </a:rPr>
              <a:t>vient</a:t>
            </a:r>
            <a:r>
              <a:rPr lang="en-GB" b="1" dirty="0">
                <a:solidFill>
                  <a:srgbClr val="7030A0"/>
                </a:solidFill>
              </a:rPr>
              <a:t> de France à </a:t>
            </a:r>
            <a:r>
              <a:rPr lang="en-GB" b="1" dirty="0" err="1">
                <a:solidFill>
                  <a:srgbClr val="7030A0"/>
                </a:solidFill>
              </a:rPr>
              <a:t>l'origine</a:t>
            </a:r>
            <a:r>
              <a:rPr lang="en-GB" b="1" dirty="0">
                <a:solidFill>
                  <a:srgbClr val="7030A0"/>
                </a:solidFill>
              </a:rPr>
              <a:t>. </a:t>
            </a:r>
            <a:endParaRPr lang="en-GB" i="1" dirty="0" smtClean="0"/>
          </a:p>
          <a:p>
            <a:r>
              <a:rPr lang="en-GB" sz="1400" dirty="0" smtClean="0"/>
              <a:t>The Fête de la </a:t>
            </a:r>
            <a:r>
              <a:rPr lang="en-GB" sz="1400" dirty="0" err="1" smtClean="0"/>
              <a:t>Musique</a:t>
            </a:r>
            <a:r>
              <a:rPr lang="en-GB" sz="1400" dirty="0" smtClean="0"/>
              <a:t>, also known in English as Music Day, Make Music Day or World Music Day, is an annual music celebration that comes from France originally. </a:t>
            </a:r>
            <a:r>
              <a:rPr lang="en-GB" dirty="0"/>
              <a:t/>
            </a:r>
            <a:br>
              <a:rPr lang="en-GB" dirty="0"/>
            </a:br>
            <a:endParaRPr lang="en-GB" dirty="0" smtClean="0"/>
          </a:p>
          <a:p>
            <a:r>
              <a:rPr lang="en-GB" sz="2200" b="1" dirty="0" err="1" smtClean="0">
                <a:solidFill>
                  <a:srgbClr val="7030A0"/>
                </a:solidFill>
              </a:rPr>
              <a:t>Depuis</a:t>
            </a:r>
            <a:r>
              <a:rPr lang="en-GB" sz="2200" b="1" dirty="0" smtClean="0">
                <a:solidFill>
                  <a:srgbClr val="7030A0"/>
                </a:solidFill>
              </a:rPr>
              <a:t> </a:t>
            </a:r>
            <a:r>
              <a:rPr lang="en-GB" sz="2200" b="1" dirty="0" err="1">
                <a:solidFill>
                  <a:srgbClr val="7030A0"/>
                </a:solidFill>
              </a:rPr>
              <a:t>ses</a:t>
            </a:r>
            <a:r>
              <a:rPr lang="en-GB" sz="2200" b="1" dirty="0">
                <a:solidFill>
                  <a:srgbClr val="7030A0"/>
                </a:solidFill>
              </a:rPr>
              <a:t> débuts </a:t>
            </a:r>
            <a:r>
              <a:rPr lang="en-GB" sz="2200" b="1" dirty="0" err="1">
                <a:solidFill>
                  <a:srgbClr val="7030A0"/>
                </a:solidFill>
              </a:rPr>
              <a:t>en</a:t>
            </a:r>
            <a:r>
              <a:rPr lang="en-GB" sz="2200" b="1" dirty="0">
                <a:solidFill>
                  <a:srgbClr val="7030A0"/>
                </a:solidFill>
              </a:rPr>
              <a:t> France, le festival </a:t>
            </a:r>
            <a:r>
              <a:rPr lang="en-GB" sz="2200" b="1" dirty="0" err="1">
                <a:solidFill>
                  <a:srgbClr val="7030A0"/>
                </a:solidFill>
              </a:rPr>
              <a:t>est</a:t>
            </a:r>
            <a:r>
              <a:rPr lang="en-GB" sz="2200" b="1" dirty="0">
                <a:solidFill>
                  <a:srgbClr val="7030A0"/>
                </a:solidFill>
              </a:rPr>
              <a:t> </a:t>
            </a:r>
            <a:r>
              <a:rPr lang="en-GB" sz="2200" b="1" dirty="0" err="1">
                <a:solidFill>
                  <a:srgbClr val="7030A0"/>
                </a:solidFill>
              </a:rPr>
              <a:t>devenu</a:t>
            </a:r>
            <a:r>
              <a:rPr lang="en-GB" sz="2200" b="1" dirty="0">
                <a:solidFill>
                  <a:srgbClr val="7030A0"/>
                </a:solidFill>
              </a:rPr>
              <a:t> un </a:t>
            </a:r>
            <a:r>
              <a:rPr lang="en-GB" sz="2200" b="1" dirty="0" err="1">
                <a:solidFill>
                  <a:srgbClr val="7030A0"/>
                </a:solidFill>
              </a:rPr>
              <a:t>phénomène</a:t>
            </a:r>
            <a:r>
              <a:rPr lang="en-GB" sz="2200" b="1" dirty="0">
                <a:solidFill>
                  <a:srgbClr val="7030A0"/>
                </a:solidFill>
              </a:rPr>
              <a:t> international, </a:t>
            </a:r>
            <a:r>
              <a:rPr lang="en-GB" sz="2200" b="1" dirty="0" err="1">
                <a:solidFill>
                  <a:srgbClr val="7030A0"/>
                </a:solidFill>
              </a:rPr>
              <a:t>célébré</a:t>
            </a:r>
            <a:r>
              <a:rPr lang="en-GB" sz="2200" b="1" dirty="0">
                <a:solidFill>
                  <a:srgbClr val="7030A0"/>
                </a:solidFill>
              </a:rPr>
              <a:t> le </a:t>
            </a:r>
            <a:r>
              <a:rPr lang="en-GB" sz="2200" b="1" dirty="0" err="1">
                <a:solidFill>
                  <a:srgbClr val="7030A0"/>
                </a:solidFill>
              </a:rPr>
              <a:t>même</a:t>
            </a:r>
            <a:r>
              <a:rPr lang="en-GB" sz="2200" b="1" dirty="0">
                <a:solidFill>
                  <a:srgbClr val="7030A0"/>
                </a:solidFill>
              </a:rPr>
              <a:t> jour </a:t>
            </a:r>
            <a:r>
              <a:rPr lang="en-GB" sz="2200" b="1" dirty="0" err="1">
                <a:solidFill>
                  <a:srgbClr val="7030A0"/>
                </a:solidFill>
              </a:rPr>
              <a:t>dans</a:t>
            </a:r>
            <a:r>
              <a:rPr lang="en-GB" sz="2200" b="1" dirty="0">
                <a:solidFill>
                  <a:srgbClr val="7030A0"/>
                </a:solidFill>
              </a:rPr>
              <a:t> plus de 700 </a:t>
            </a:r>
            <a:r>
              <a:rPr lang="en-GB" sz="2200" b="1" dirty="0" err="1">
                <a:solidFill>
                  <a:srgbClr val="7030A0"/>
                </a:solidFill>
              </a:rPr>
              <a:t>villes</a:t>
            </a:r>
            <a:r>
              <a:rPr lang="en-GB" sz="2200" b="1" dirty="0">
                <a:solidFill>
                  <a:srgbClr val="7030A0"/>
                </a:solidFill>
              </a:rPr>
              <a:t> </a:t>
            </a:r>
            <a:r>
              <a:rPr lang="en-GB" sz="2200" b="1" dirty="0" err="1">
                <a:solidFill>
                  <a:srgbClr val="7030A0"/>
                </a:solidFill>
              </a:rPr>
              <a:t>dans</a:t>
            </a:r>
            <a:r>
              <a:rPr lang="en-GB" sz="2200" b="1" dirty="0">
                <a:solidFill>
                  <a:srgbClr val="7030A0"/>
                </a:solidFill>
              </a:rPr>
              <a:t> 120 pays, </a:t>
            </a:r>
            <a:r>
              <a:rPr lang="en-GB" sz="2200" b="1" dirty="0" err="1">
                <a:solidFill>
                  <a:srgbClr val="7030A0"/>
                </a:solidFill>
              </a:rPr>
              <a:t>dont</a:t>
            </a:r>
            <a:r>
              <a:rPr lang="en-GB" sz="2200" b="1" dirty="0">
                <a:solidFill>
                  <a:srgbClr val="7030A0"/>
                </a:solidFill>
              </a:rPr>
              <a:t> la Chine, </a:t>
            </a:r>
            <a:r>
              <a:rPr lang="en-GB" sz="2200" b="1" dirty="0" err="1">
                <a:solidFill>
                  <a:srgbClr val="7030A0"/>
                </a:solidFill>
              </a:rPr>
              <a:t>l'Inde</a:t>
            </a:r>
            <a:r>
              <a:rPr lang="en-GB" sz="2200" b="1" dirty="0">
                <a:solidFill>
                  <a:srgbClr val="7030A0"/>
                </a:solidFill>
              </a:rPr>
              <a:t>, </a:t>
            </a:r>
            <a:r>
              <a:rPr lang="en-GB" sz="2200" b="1" dirty="0" err="1">
                <a:solidFill>
                  <a:srgbClr val="7030A0"/>
                </a:solidFill>
              </a:rPr>
              <a:t>l'Allemagne</a:t>
            </a:r>
            <a:r>
              <a:rPr lang="en-GB" sz="2200" b="1" dirty="0">
                <a:solidFill>
                  <a:srgbClr val="7030A0"/>
                </a:solidFill>
              </a:rPr>
              <a:t>, </a:t>
            </a:r>
            <a:r>
              <a:rPr lang="en-GB" sz="2200" b="1" dirty="0" err="1">
                <a:solidFill>
                  <a:srgbClr val="7030A0"/>
                </a:solidFill>
              </a:rPr>
              <a:t>l'Italie</a:t>
            </a:r>
            <a:r>
              <a:rPr lang="en-GB" sz="2200" b="1" dirty="0">
                <a:solidFill>
                  <a:srgbClr val="7030A0"/>
                </a:solidFill>
              </a:rPr>
              <a:t>, la </a:t>
            </a:r>
            <a:r>
              <a:rPr lang="en-GB" sz="2200" b="1" dirty="0" err="1">
                <a:solidFill>
                  <a:srgbClr val="7030A0"/>
                </a:solidFill>
              </a:rPr>
              <a:t>Grèce</a:t>
            </a:r>
            <a:r>
              <a:rPr lang="en-GB" sz="2200" b="1" dirty="0">
                <a:solidFill>
                  <a:srgbClr val="7030A0"/>
                </a:solidFill>
              </a:rPr>
              <a:t>, la </a:t>
            </a:r>
            <a:r>
              <a:rPr lang="en-GB" sz="2200" b="1" dirty="0" err="1">
                <a:solidFill>
                  <a:srgbClr val="7030A0"/>
                </a:solidFill>
              </a:rPr>
              <a:t>Russie</a:t>
            </a:r>
            <a:r>
              <a:rPr lang="en-GB" sz="2200" b="1" dirty="0">
                <a:solidFill>
                  <a:srgbClr val="7030A0"/>
                </a:solidFill>
              </a:rPr>
              <a:t>, </a:t>
            </a:r>
            <a:r>
              <a:rPr lang="en-GB" sz="2200" b="1" dirty="0" err="1">
                <a:solidFill>
                  <a:srgbClr val="7030A0"/>
                </a:solidFill>
              </a:rPr>
              <a:t>l'Australie</a:t>
            </a:r>
            <a:r>
              <a:rPr lang="en-GB" sz="2200" b="1" dirty="0">
                <a:solidFill>
                  <a:srgbClr val="7030A0"/>
                </a:solidFill>
              </a:rPr>
              <a:t>, le </a:t>
            </a:r>
            <a:r>
              <a:rPr lang="en-GB" sz="2200" b="1" dirty="0" err="1">
                <a:solidFill>
                  <a:srgbClr val="7030A0"/>
                </a:solidFill>
              </a:rPr>
              <a:t>Pérou</a:t>
            </a:r>
            <a:r>
              <a:rPr lang="en-GB" sz="2200" b="1" dirty="0">
                <a:solidFill>
                  <a:srgbClr val="7030A0"/>
                </a:solidFill>
              </a:rPr>
              <a:t>, le </a:t>
            </a:r>
            <a:r>
              <a:rPr lang="en-GB" sz="2200" b="1" dirty="0" err="1">
                <a:solidFill>
                  <a:srgbClr val="7030A0"/>
                </a:solidFill>
              </a:rPr>
              <a:t>Brésil</a:t>
            </a:r>
            <a:r>
              <a:rPr lang="en-GB" sz="2200" b="1" dirty="0">
                <a:solidFill>
                  <a:srgbClr val="7030A0"/>
                </a:solidFill>
              </a:rPr>
              <a:t>, </a:t>
            </a:r>
            <a:r>
              <a:rPr lang="en-GB" sz="2200" b="1" dirty="0" err="1">
                <a:solidFill>
                  <a:srgbClr val="7030A0"/>
                </a:solidFill>
              </a:rPr>
              <a:t>l'Équateur</a:t>
            </a:r>
            <a:r>
              <a:rPr lang="en-GB" sz="2200" b="1" dirty="0">
                <a:solidFill>
                  <a:srgbClr val="7030A0"/>
                </a:solidFill>
              </a:rPr>
              <a:t>, </a:t>
            </a:r>
            <a:r>
              <a:rPr lang="en-GB" sz="2200" b="1" dirty="0" err="1">
                <a:solidFill>
                  <a:srgbClr val="7030A0"/>
                </a:solidFill>
              </a:rPr>
              <a:t>Mexique</a:t>
            </a:r>
            <a:r>
              <a:rPr lang="en-GB" sz="2200" b="1" dirty="0">
                <a:solidFill>
                  <a:srgbClr val="7030A0"/>
                </a:solidFill>
              </a:rPr>
              <a:t>, Canada, </a:t>
            </a:r>
            <a:r>
              <a:rPr lang="en-GB" sz="2200" b="1" dirty="0" err="1">
                <a:solidFill>
                  <a:srgbClr val="7030A0"/>
                </a:solidFill>
              </a:rPr>
              <a:t>États</a:t>
            </a:r>
            <a:r>
              <a:rPr lang="en-GB" sz="2200" b="1" dirty="0">
                <a:solidFill>
                  <a:srgbClr val="7030A0"/>
                </a:solidFill>
              </a:rPr>
              <a:t>-Unis, </a:t>
            </a:r>
            <a:r>
              <a:rPr lang="en-GB" sz="2200" b="1" dirty="0" err="1">
                <a:solidFill>
                  <a:srgbClr val="7030A0"/>
                </a:solidFill>
              </a:rPr>
              <a:t>Royaume-Uni</a:t>
            </a:r>
            <a:r>
              <a:rPr lang="en-GB" sz="2200" b="1" dirty="0">
                <a:solidFill>
                  <a:srgbClr val="7030A0"/>
                </a:solidFill>
              </a:rPr>
              <a:t> et </a:t>
            </a:r>
            <a:r>
              <a:rPr lang="en-GB" sz="2200" b="1" dirty="0" err="1" smtClean="0">
                <a:solidFill>
                  <a:srgbClr val="7030A0"/>
                </a:solidFill>
              </a:rPr>
              <a:t>Japon</a:t>
            </a:r>
            <a:r>
              <a:rPr lang="en-GB" sz="2200" b="1" dirty="0" smtClean="0">
                <a:solidFill>
                  <a:srgbClr val="7030A0"/>
                </a:solidFill>
              </a:rPr>
              <a:t>.</a:t>
            </a:r>
            <a:endParaRPr lang="en-GB" sz="2400" dirty="0" smtClean="0"/>
          </a:p>
          <a:p>
            <a:r>
              <a:rPr lang="en-GB" sz="1400" dirty="0" smtClean="0"/>
              <a:t>Ever since it started in France, the festival has become an international phenomenon, celebrated on the same day in more than 700 cities in 120 countries, including China, India, Germany, Italy, Greece, Russia, Australia, Peru, Brazil, Ecuador, Mexico, Canada, the United </a:t>
            </a:r>
            <a:r>
              <a:rPr lang="en-GB" sz="1400" dirty="0" err="1" smtClean="0"/>
              <a:t>States,the</a:t>
            </a:r>
            <a:r>
              <a:rPr lang="en-GB" sz="1400" dirty="0" smtClean="0"/>
              <a:t> UK, and Japan</a:t>
            </a:r>
            <a:r>
              <a:rPr lang="en-GB" dirty="0"/>
              <a:t>.</a:t>
            </a:r>
            <a:br>
              <a:rPr lang="en-GB" dirty="0"/>
            </a:br>
            <a:endParaRPr lang="en-GB" dirty="0" smtClean="0"/>
          </a:p>
          <a:p>
            <a:r>
              <a:rPr lang="en-GB" sz="2200" b="1" dirty="0" smtClean="0">
                <a:solidFill>
                  <a:srgbClr val="7030A0"/>
                </a:solidFill>
              </a:rPr>
              <a:t>Le </a:t>
            </a:r>
            <a:r>
              <a:rPr lang="en-GB" sz="2200" b="1" dirty="0">
                <a:solidFill>
                  <a:srgbClr val="7030A0"/>
                </a:solidFill>
              </a:rPr>
              <a:t>jour de la </a:t>
            </a:r>
            <a:r>
              <a:rPr lang="en-GB" sz="2200" b="1" dirty="0" err="1">
                <a:solidFill>
                  <a:srgbClr val="7030A0"/>
                </a:solidFill>
              </a:rPr>
              <a:t>musique</a:t>
            </a:r>
            <a:r>
              <a:rPr lang="en-GB" sz="2200" b="1" dirty="0">
                <a:solidFill>
                  <a:srgbClr val="7030A0"/>
                </a:solidFill>
              </a:rPr>
              <a:t>, les </a:t>
            </a:r>
            <a:r>
              <a:rPr lang="en-GB" sz="2200" b="1" dirty="0" err="1">
                <a:solidFill>
                  <a:srgbClr val="7030A0"/>
                </a:solidFill>
              </a:rPr>
              <a:t>citoyens</a:t>
            </a:r>
            <a:r>
              <a:rPr lang="en-GB" sz="2200" b="1" dirty="0">
                <a:solidFill>
                  <a:srgbClr val="7030A0"/>
                </a:solidFill>
              </a:rPr>
              <a:t> </a:t>
            </a:r>
            <a:r>
              <a:rPr lang="en-GB" sz="2200" b="1" dirty="0" err="1">
                <a:solidFill>
                  <a:srgbClr val="7030A0"/>
                </a:solidFill>
              </a:rPr>
              <a:t>d'une</a:t>
            </a:r>
            <a:r>
              <a:rPr lang="en-GB" sz="2200" b="1" dirty="0">
                <a:solidFill>
                  <a:srgbClr val="7030A0"/>
                </a:solidFill>
              </a:rPr>
              <a:t> </a:t>
            </a:r>
            <a:r>
              <a:rPr lang="en-GB" sz="2200" b="1" dirty="0" err="1">
                <a:solidFill>
                  <a:srgbClr val="7030A0"/>
                </a:solidFill>
              </a:rPr>
              <a:t>ville</a:t>
            </a:r>
            <a:r>
              <a:rPr lang="en-GB" sz="2200" b="1" dirty="0">
                <a:solidFill>
                  <a:srgbClr val="7030A0"/>
                </a:solidFill>
              </a:rPr>
              <a:t> </a:t>
            </a:r>
            <a:r>
              <a:rPr lang="en-GB" sz="2200" b="1" dirty="0" err="1">
                <a:solidFill>
                  <a:srgbClr val="7030A0"/>
                </a:solidFill>
              </a:rPr>
              <a:t>ou</a:t>
            </a:r>
            <a:r>
              <a:rPr lang="en-GB" sz="2200" b="1" dirty="0">
                <a:solidFill>
                  <a:srgbClr val="7030A0"/>
                </a:solidFill>
              </a:rPr>
              <a:t> d'un pays </a:t>
            </a:r>
            <a:r>
              <a:rPr lang="en-GB" sz="2200" b="1" dirty="0" err="1">
                <a:solidFill>
                  <a:srgbClr val="7030A0"/>
                </a:solidFill>
              </a:rPr>
              <a:t>sont</a:t>
            </a:r>
            <a:r>
              <a:rPr lang="en-GB" sz="2200" b="1" dirty="0">
                <a:solidFill>
                  <a:srgbClr val="7030A0"/>
                </a:solidFill>
              </a:rPr>
              <a:t> </a:t>
            </a:r>
            <a:r>
              <a:rPr lang="en-GB" sz="2200" b="1" dirty="0" err="1">
                <a:solidFill>
                  <a:srgbClr val="7030A0"/>
                </a:solidFill>
              </a:rPr>
              <a:t>autorisés</a:t>
            </a:r>
            <a:r>
              <a:rPr lang="en-GB" sz="2200" b="1" dirty="0">
                <a:solidFill>
                  <a:srgbClr val="7030A0"/>
                </a:solidFill>
              </a:rPr>
              <a:t> et </a:t>
            </a:r>
            <a:r>
              <a:rPr lang="en-GB" sz="2200" b="1" dirty="0" err="1">
                <a:solidFill>
                  <a:srgbClr val="7030A0"/>
                </a:solidFill>
              </a:rPr>
              <a:t>invités</a:t>
            </a:r>
            <a:r>
              <a:rPr lang="en-GB" sz="2200" b="1" dirty="0">
                <a:solidFill>
                  <a:srgbClr val="7030A0"/>
                </a:solidFill>
              </a:rPr>
              <a:t> à </a:t>
            </a:r>
            <a:r>
              <a:rPr lang="en-GB" sz="2200" b="1" dirty="0" err="1">
                <a:solidFill>
                  <a:srgbClr val="7030A0"/>
                </a:solidFill>
              </a:rPr>
              <a:t>jouer</a:t>
            </a:r>
            <a:r>
              <a:rPr lang="en-GB" sz="2200" b="1" dirty="0">
                <a:solidFill>
                  <a:srgbClr val="7030A0"/>
                </a:solidFill>
              </a:rPr>
              <a:t> de la </a:t>
            </a:r>
            <a:r>
              <a:rPr lang="en-GB" sz="2200" b="1" dirty="0" err="1">
                <a:solidFill>
                  <a:srgbClr val="7030A0"/>
                </a:solidFill>
              </a:rPr>
              <a:t>musique</a:t>
            </a:r>
            <a:r>
              <a:rPr lang="en-GB" sz="2200" b="1" dirty="0">
                <a:solidFill>
                  <a:srgbClr val="7030A0"/>
                </a:solidFill>
              </a:rPr>
              <a:t> à </a:t>
            </a:r>
            <a:r>
              <a:rPr lang="en-GB" sz="2200" b="1" dirty="0" err="1">
                <a:solidFill>
                  <a:srgbClr val="7030A0"/>
                </a:solidFill>
              </a:rPr>
              <a:t>l'extérieur</a:t>
            </a:r>
            <a:r>
              <a:rPr lang="en-GB" sz="2200" b="1" dirty="0">
                <a:solidFill>
                  <a:srgbClr val="7030A0"/>
                </a:solidFill>
              </a:rPr>
              <a:t> </a:t>
            </a:r>
            <a:r>
              <a:rPr lang="en-GB" sz="2200" b="1" dirty="0" err="1">
                <a:solidFill>
                  <a:srgbClr val="7030A0"/>
                </a:solidFill>
              </a:rPr>
              <a:t>dans</a:t>
            </a:r>
            <a:r>
              <a:rPr lang="en-GB" sz="2200" b="1" dirty="0">
                <a:solidFill>
                  <a:srgbClr val="7030A0"/>
                </a:solidFill>
              </a:rPr>
              <a:t> </a:t>
            </a:r>
            <a:r>
              <a:rPr lang="en-GB" sz="2200" b="1" dirty="0" err="1">
                <a:solidFill>
                  <a:srgbClr val="7030A0"/>
                </a:solidFill>
              </a:rPr>
              <a:t>leur</a:t>
            </a:r>
            <a:r>
              <a:rPr lang="en-GB" sz="2200" b="1" dirty="0">
                <a:solidFill>
                  <a:srgbClr val="7030A0"/>
                </a:solidFill>
              </a:rPr>
              <a:t> quartier </a:t>
            </a:r>
            <a:r>
              <a:rPr lang="en-GB" sz="2200" b="1" dirty="0" err="1">
                <a:solidFill>
                  <a:srgbClr val="7030A0"/>
                </a:solidFill>
              </a:rPr>
              <a:t>ou</a:t>
            </a:r>
            <a:r>
              <a:rPr lang="en-GB" sz="2200" b="1" dirty="0">
                <a:solidFill>
                  <a:srgbClr val="7030A0"/>
                </a:solidFill>
              </a:rPr>
              <a:t> </a:t>
            </a:r>
            <a:r>
              <a:rPr lang="en-GB" sz="2200" b="1" dirty="0" err="1">
                <a:solidFill>
                  <a:srgbClr val="7030A0"/>
                </a:solidFill>
              </a:rPr>
              <a:t>dans</a:t>
            </a:r>
            <a:r>
              <a:rPr lang="en-GB" sz="2200" b="1" dirty="0">
                <a:solidFill>
                  <a:srgbClr val="7030A0"/>
                </a:solidFill>
              </a:rPr>
              <a:t> les </a:t>
            </a:r>
            <a:r>
              <a:rPr lang="en-GB" sz="2200" b="1" dirty="0" err="1">
                <a:solidFill>
                  <a:srgbClr val="7030A0"/>
                </a:solidFill>
              </a:rPr>
              <a:t>espaces</a:t>
            </a:r>
            <a:r>
              <a:rPr lang="en-GB" sz="2200" b="1" dirty="0">
                <a:solidFill>
                  <a:srgbClr val="7030A0"/>
                </a:solidFill>
              </a:rPr>
              <a:t> publics et les </a:t>
            </a:r>
            <a:r>
              <a:rPr lang="en-GB" sz="2200" b="1" dirty="0" err="1">
                <a:solidFill>
                  <a:srgbClr val="7030A0"/>
                </a:solidFill>
              </a:rPr>
              <a:t>parcs</a:t>
            </a:r>
            <a:r>
              <a:rPr lang="en-GB" sz="2200" b="1" dirty="0">
                <a:solidFill>
                  <a:srgbClr val="7030A0"/>
                </a:solidFill>
              </a:rPr>
              <a:t>. Des concerts </a:t>
            </a:r>
            <a:r>
              <a:rPr lang="en-GB" sz="2200" b="1" dirty="0" err="1">
                <a:solidFill>
                  <a:srgbClr val="7030A0"/>
                </a:solidFill>
              </a:rPr>
              <a:t>gratuits</a:t>
            </a:r>
            <a:r>
              <a:rPr lang="en-GB" sz="2200" b="1" dirty="0">
                <a:solidFill>
                  <a:srgbClr val="7030A0"/>
                </a:solidFill>
              </a:rPr>
              <a:t> </a:t>
            </a:r>
            <a:r>
              <a:rPr lang="en-GB" sz="2200" b="1" dirty="0" err="1">
                <a:solidFill>
                  <a:srgbClr val="7030A0"/>
                </a:solidFill>
              </a:rPr>
              <a:t>sont</a:t>
            </a:r>
            <a:r>
              <a:rPr lang="en-GB" sz="2200" b="1" dirty="0">
                <a:solidFill>
                  <a:srgbClr val="7030A0"/>
                </a:solidFill>
              </a:rPr>
              <a:t> </a:t>
            </a:r>
            <a:r>
              <a:rPr lang="en-GB" sz="2200" b="1" dirty="0" err="1">
                <a:solidFill>
                  <a:srgbClr val="7030A0"/>
                </a:solidFill>
              </a:rPr>
              <a:t>également</a:t>
            </a:r>
            <a:r>
              <a:rPr lang="en-GB" sz="2200" b="1" dirty="0">
                <a:solidFill>
                  <a:srgbClr val="7030A0"/>
                </a:solidFill>
              </a:rPr>
              <a:t> </a:t>
            </a:r>
            <a:r>
              <a:rPr lang="en-GB" sz="2200" b="1" dirty="0" err="1">
                <a:solidFill>
                  <a:srgbClr val="7030A0"/>
                </a:solidFill>
              </a:rPr>
              <a:t>organisés</a:t>
            </a:r>
            <a:r>
              <a:rPr lang="en-GB" sz="2200" b="1" dirty="0">
                <a:solidFill>
                  <a:srgbClr val="7030A0"/>
                </a:solidFill>
              </a:rPr>
              <a:t>, </a:t>
            </a:r>
            <a:r>
              <a:rPr lang="en-GB" sz="2200" b="1" dirty="0" err="1">
                <a:solidFill>
                  <a:srgbClr val="7030A0"/>
                </a:solidFill>
              </a:rPr>
              <a:t>où</a:t>
            </a:r>
            <a:r>
              <a:rPr lang="en-GB" sz="2200" b="1" dirty="0">
                <a:solidFill>
                  <a:srgbClr val="7030A0"/>
                </a:solidFill>
              </a:rPr>
              <a:t> les </a:t>
            </a:r>
            <a:r>
              <a:rPr lang="en-GB" sz="2200" b="1" dirty="0" err="1">
                <a:solidFill>
                  <a:srgbClr val="7030A0"/>
                </a:solidFill>
              </a:rPr>
              <a:t>musiciens</a:t>
            </a:r>
            <a:r>
              <a:rPr lang="en-GB" sz="2200" b="1" dirty="0">
                <a:solidFill>
                  <a:srgbClr val="7030A0"/>
                </a:solidFill>
              </a:rPr>
              <a:t> </a:t>
            </a:r>
            <a:r>
              <a:rPr lang="en-GB" sz="2200" b="1" dirty="0" err="1">
                <a:solidFill>
                  <a:srgbClr val="7030A0"/>
                </a:solidFill>
              </a:rPr>
              <a:t>jouent</a:t>
            </a:r>
            <a:r>
              <a:rPr lang="en-GB" sz="2200" b="1" dirty="0">
                <a:solidFill>
                  <a:srgbClr val="7030A0"/>
                </a:solidFill>
              </a:rPr>
              <a:t> pour le </a:t>
            </a:r>
            <a:r>
              <a:rPr lang="en-GB" sz="2200" b="1" dirty="0" err="1">
                <a:solidFill>
                  <a:srgbClr val="7030A0"/>
                </a:solidFill>
              </a:rPr>
              <a:t>plaisir</a:t>
            </a:r>
            <a:r>
              <a:rPr lang="en-GB" sz="2200" b="1" dirty="0">
                <a:solidFill>
                  <a:srgbClr val="7030A0"/>
                </a:solidFill>
              </a:rPr>
              <a:t> et non pour </a:t>
            </a:r>
            <a:r>
              <a:rPr lang="en-GB" sz="2200" b="1" dirty="0" err="1">
                <a:solidFill>
                  <a:srgbClr val="7030A0"/>
                </a:solidFill>
              </a:rPr>
              <a:t>recevoir</a:t>
            </a:r>
            <a:r>
              <a:rPr lang="en-GB" sz="2200" b="1" dirty="0">
                <a:solidFill>
                  <a:srgbClr val="7030A0"/>
                </a:solidFill>
              </a:rPr>
              <a:t> un  </a:t>
            </a:r>
            <a:r>
              <a:rPr lang="en-GB" sz="2200" b="1" dirty="0" err="1" smtClean="0">
                <a:solidFill>
                  <a:srgbClr val="7030A0"/>
                </a:solidFill>
              </a:rPr>
              <a:t>paiement</a:t>
            </a:r>
            <a:r>
              <a:rPr lang="en-GB" sz="2200" b="1" dirty="0" smtClean="0">
                <a:solidFill>
                  <a:srgbClr val="7030A0"/>
                </a:solidFill>
              </a:rPr>
              <a:t>.</a:t>
            </a:r>
            <a:endParaRPr lang="en-GB" sz="2200" dirty="0" smtClean="0"/>
          </a:p>
          <a:p>
            <a:r>
              <a:rPr lang="en-GB" sz="1400" dirty="0" smtClean="0"/>
              <a:t>On Music Day the citizens of a city or country are allowed and urged to play music outside in their </a:t>
            </a:r>
            <a:r>
              <a:rPr lang="en-GB" sz="1400" dirty="0" err="1" smtClean="0"/>
              <a:t>neighborhoods</a:t>
            </a:r>
            <a:r>
              <a:rPr lang="en-GB" sz="1400" dirty="0" smtClean="0"/>
              <a:t> or in public spaces and parks. Free concerts are also organized, where musicians play for fun and not for payment.</a:t>
            </a:r>
            <a:endParaRPr lang="en-GB" dirty="0"/>
          </a:p>
        </p:txBody>
      </p:sp>
    </p:spTree>
    <p:extLst>
      <p:ext uri="{BB962C8B-B14F-4D97-AF65-F5344CB8AC3E}">
        <p14:creationId xmlns:p14="http://schemas.microsoft.com/office/powerpoint/2010/main" val="15354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613" y="-180314"/>
            <a:ext cx="11573691" cy="1143000"/>
          </a:xfrm>
        </p:spPr>
        <p:txBody>
          <a:bodyPr>
            <a:normAutofit/>
          </a:bodyPr>
          <a:lstStyle/>
          <a:p>
            <a:r>
              <a:rPr lang="fr-FR" sz="3000" u="sng"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Fun quiz on French music </a:t>
            </a:r>
            <a:r>
              <a:rPr lang="fr-FR" sz="3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(and </a:t>
            </a:r>
            <a:r>
              <a:rPr lang="fr-FR" sz="30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some</a:t>
            </a:r>
            <a:r>
              <a:rPr lang="fr-FR" sz="3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information on French music habits) !</a:t>
            </a:r>
            <a:endParaRPr lang="fr-FR" sz="3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7" name="ZoneTexte 6"/>
          <p:cNvSpPr txBox="1"/>
          <p:nvPr/>
        </p:nvSpPr>
        <p:spPr>
          <a:xfrm>
            <a:off x="239947" y="785964"/>
            <a:ext cx="8820472" cy="1323439"/>
          </a:xfrm>
          <a:prstGeom prst="rect">
            <a:avLst/>
          </a:prstGeom>
          <a:noFill/>
        </p:spPr>
        <p:txBody>
          <a:bodyPr wrap="square" rtlCol="0">
            <a:spAutoFit/>
          </a:bodyPr>
          <a:lstStyle/>
          <a:p>
            <a:r>
              <a:rPr lang="fr-FR" sz="2000" dirty="0">
                <a:solidFill>
                  <a:schemeClr val="accent2"/>
                </a:solidFill>
              </a:rPr>
              <a:t>55% des Français assistent à des festivals</a:t>
            </a:r>
            <a:r>
              <a:rPr lang="fr-FR" sz="2000" dirty="0" smtClean="0">
                <a:solidFill>
                  <a:schemeClr val="accent2"/>
                </a:solidFill>
              </a:rPr>
              <a:t>.</a:t>
            </a:r>
            <a:br>
              <a:rPr lang="fr-FR" sz="2000" dirty="0" smtClean="0">
                <a:solidFill>
                  <a:schemeClr val="accent2"/>
                </a:solidFill>
              </a:rPr>
            </a:br>
            <a:r>
              <a:rPr lang="fr-FR" sz="2000" dirty="0" smtClean="0">
                <a:solidFill>
                  <a:schemeClr val="accent2"/>
                </a:solidFill>
              </a:rPr>
              <a:t>55% of French people go to music festivals.</a:t>
            </a:r>
            <a:endParaRPr lang="fr-FR" sz="2000" dirty="0">
              <a:solidFill>
                <a:schemeClr val="accent2"/>
              </a:solidFill>
            </a:endParaRPr>
          </a:p>
          <a:p>
            <a:endParaRPr lang="fr-FR" sz="2000" b="1" dirty="0"/>
          </a:p>
          <a:p>
            <a:r>
              <a:rPr lang="fr-FR" sz="2000" b="1" dirty="0" smtClean="0"/>
              <a:t>a) Combien </a:t>
            </a:r>
            <a:r>
              <a:rPr lang="fr-FR" sz="2000" b="1" dirty="0"/>
              <a:t>de festivals de musique y </a:t>
            </a:r>
            <a:r>
              <a:rPr lang="fr-FR" sz="2000" b="1" dirty="0" err="1"/>
              <a:t>a-t-il</a:t>
            </a:r>
            <a:r>
              <a:rPr lang="fr-FR" sz="2000" b="1" dirty="0"/>
              <a:t> en France?</a:t>
            </a:r>
            <a:endParaRPr lang="fr-FR" sz="2000" dirty="0"/>
          </a:p>
        </p:txBody>
      </p:sp>
      <p:sp>
        <p:nvSpPr>
          <p:cNvPr id="5" name="ZoneTexte 4"/>
          <p:cNvSpPr txBox="1"/>
          <p:nvPr/>
        </p:nvSpPr>
        <p:spPr>
          <a:xfrm>
            <a:off x="575325" y="1865400"/>
            <a:ext cx="5832648" cy="1429622"/>
          </a:xfrm>
          <a:prstGeom prst="rect">
            <a:avLst/>
          </a:prstGeom>
          <a:noFill/>
        </p:spPr>
        <p:txBody>
          <a:bodyPr wrap="square" rtlCol="0">
            <a:spAutoFit/>
          </a:bodyPr>
          <a:lstStyle/>
          <a:p>
            <a:pPr marL="342900" indent="-342900">
              <a:lnSpc>
                <a:spcPct val="150000"/>
              </a:lnSpc>
              <a:buAutoNum type="arabicPeriod"/>
            </a:pPr>
            <a:r>
              <a:rPr lang="fr-FR" sz="2000" dirty="0"/>
              <a:t>  1 600 festivals</a:t>
            </a:r>
          </a:p>
          <a:p>
            <a:pPr marL="342900" indent="-342900">
              <a:lnSpc>
                <a:spcPct val="150000"/>
              </a:lnSpc>
              <a:buAutoNum type="arabicPeriod"/>
            </a:pPr>
            <a:r>
              <a:rPr lang="fr-FR" sz="2000" dirty="0"/>
              <a:t>  1 200 festivals</a:t>
            </a:r>
          </a:p>
          <a:p>
            <a:pPr marL="342900" indent="-342900">
              <a:lnSpc>
                <a:spcPct val="150000"/>
              </a:lnSpc>
              <a:buAutoNum type="arabicPeriod"/>
            </a:pPr>
            <a:r>
              <a:rPr lang="fr-FR" sz="2000" dirty="0"/>
              <a:t>  500 festivals</a:t>
            </a:r>
          </a:p>
        </p:txBody>
      </p:sp>
      <p:sp>
        <p:nvSpPr>
          <p:cNvPr id="9" name="ZoneTexte 6"/>
          <p:cNvSpPr txBox="1"/>
          <p:nvPr/>
        </p:nvSpPr>
        <p:spPr>
          <a:xfrm>
            <a:off x="0" y="3542297"/>
            <a:ext cx="9144000" cy="1631216"/>
          </a:xfrm>
          <a:prstGeom prst="rect">
            <a:avLst/>
          </a:prstGeom>
          <a:noFill/>
        </p:spPr>
        <p:txBody>
          <a:bodyPr wrap="square" rtlCol="0">
            <a:spAutoFit/>
          </a:bodyPr>
          <a:lstStyle/>
          <a:p>
            <a:r>
              <a:rPr lang="fr-FR" sz="2000" b="1" dirty="0">
                <a:solidFill>
                  <a:schemeClr val="accent2"/>
                </a:solidFill>
              </a:rPr>
              <a:t>72% des Français assistent parfois à la fête de la musique </a:t>
            </a:r>
            <a:br>
              <a:rPr lang="fr-FR" sz="2000" b="1" dirty="0">
                <a:solidFill>
                  <a:schemeClr val="accent2"/>
                </a:solidFill>
              </a:rPr>
            </a:br>
            <a:r>
              <a:rPr lang="fr-FR" sz="2000" i="1" dirty="0">
                <a:solidFill>
                  <a:schemeClr val="accent2"/>
                </a:solidFill>
              </a:rPr>
              <a:t>72% of French people attend (world) music </a:t>
            </a:r>
            <a:r>
              <a:rPr lang="fr-FR" sz="2000" i="1" dirty="0" err="1">
                <a:solidFill>
                  <a:schemeClr val="accent2"/>
                </a:solidFill>
              </a:rPr>
              <a:t>day</a:t>
            </a:r>
            <a:r>
              <a:rPr lang="fr-FR" sz="2000" i="1" dirty="0" smtClean="0">
                <a:solidFill>
                  <a:schemeClr val="accent2"/>
                </a:solidFill>
              </a:rPr>
              <a:t>.</a:t>
            </a:r>
          </a:p>
          <a:p>
            <a:endParaRPr lang="fr-FR" sz="2000" b="1" i="1" dirty="0">
              <a:solidFill>
                <a:schemeClr val="accent2"/>
              </a:solidFill>
            </a:endParaRPr>
          </a:p>
          <a:p>
            <a:r>
              <a:rPr lang="fr-FR" sz="2000" b="1" dirty="0" smtClean="0"/>
              <a:t>b) La </a:t>
            </a:r>
            <a:r>
              <a:rPr lang="fr-FR" sz="2000" b="1" dirty="0"/>
              <a:t>fête de la musique a été créée en France par…</a:t>
            </a:r>
            <a:br>
              <a:rPr lang="fr-FR" sz="2000" b="1" dirty="0"/>
            </a:br>
            <a:r>
              <a:rPr lang="fr-FR" sz="2000" i="1" dirty="0"/>
              <a:t>World music </a:t>
            </a:r>
            <a:r>
              <a:rPr lang="fr-FR" sz="2000" i="1" dirty="0" err="1"/>
              <a:t>day</a:t>
            </a:r>
            <a:r>
              <a:rPr lang="fr-FR" sz="2000" i="1" dirty="0"/>
              <a:t> (</a:t>
            </a:r>
            <a:r>
              <a:rPr lang="fr-FR" sz="2000" i="1" dirty="0" err="1"/>
              <a:t>originates</a:t>
            </a:r>
            <a:r>
              <a:rPr lang="fr-FR" sz="2000" i="1" dirty="0"/>
              <a:t> </a:t>
            </a:r>
            <a:r>
              <a:rPr lang="fr-FR" sz="2000" i="1" dirty="0" err="1"/>
              <a:t>from</a:t>
            </a:r>
            <a:r>
              <a:rPr lang="fr-FR" sz="2000" i="1" dirty="0"/>
              <a:t> France) and </a:t>
            </a:r>
            <a:r>
              <a:rPr lang="fr-FR" sz="2000" i="1" dirty="0" err="1"/>
              <a:t>was</a:t>
            </a:r>
            <a:r>
              <a:rPr lang="fr-FR" sz="2000" i="1" dirty="0"/>
              <a:t> </a:t>
            </a:r>
            <a:r>
              <a:rPr lang="fr-FR" sz="2000" i="1" dirty="0" err="1"/>
              <a:t>created</a:t>
            </a:r>
            <a:r>
              <a:rPr lang="fr-FR" sz="2000" i="1" dirty="0"/>
              <a:t> by…</a:t>
            </a:r>
          </a:p>
        </p:txBody>
      </p:sp>
      <p:sp>
        <p:nvSpPr>
          <p:cNvPr id="10" name="ZoneTexte 4"/>
          <p:cNvSpPr txBox="1"/>
          <p:nvPr/>
        </p:nvSpPr>
        <p:spPr>
          <a:xfrm>
            <a:off x="575325" y="5101915"/>
            <a:ext cx="5832648" cy="1429622"/>
          </a:xfrm>
          <a:prstGeom prst="rect">
            <a:avLst/>
          </a:prstGeom>
          <a:noFill/>
        </p:spPr>
        <p:txBody>
          <a:bodyPr wrap="square" rtlCol="0">
            <a:spAutoFit/>
          </a:bodyPr>
          <a:lstStyle/>
          <a:p>
            <a:pPr marL="342900" indent="-342900">
              <a:lnSpc>
                <a:spcPct val="150000"/>
              </a:lnSpc>
              <a:buAutoNum type="arabicPeriod"/>
            </a:pPr>
            <a:r>
              <a:rPr lang="fr-FR" sz="2000" dirty="0"/>
              <a:t>  Jacques Chirac</a:t>
            </a:r>
          </a:p>
          <a:p>
            <a:pPr marL="342900" indent="-342900">
              <a:lnSpc>
                <a:spcPct val="150000"/>
              </a:lnSpc>
              <a:buAutoNum type="arabicPeriod"/>
            </a:pPr>
            <a:r>
              <a:rPr lang="fr-FR" sz="2000" dirty="0"/>
              <a:t>  François Mitterrand</a:t>
            </a:r>
          </a:p>
          <a:p>
            <a:pPr marL="342900" indent="-342900">
              <a:lnSpc>
                <a:spcPct val="150000"/>
              </a:lnSpc>
              <a:buAutoNum type="arabicPeriod"/>
            </a:pPr>
            <a:r>
              <a:rPr lang="fr-FR" sz="2000" dirty="0"/>
              <a:t>  Jack Lang</a:t>
            </a:r>
          </a:p>
        </p:txBody>
      </p:sp>
      <p:sp>
        <p:nvSpPr>
          <p:cNvPr id="13" name="ZoneTexte 6"/>
          <p:cNvSpPr txBox="1"/>
          <p:nvPr/>
        </p:nvSpPr>
        <p:spPr>
          <a:xfrm>
            <a:off x="6871062" y="587967"/>
            <a:ext cx="5398373" cy="2554545"/>
          </a:xfrm>
          <a:prstGeom prst="rect">
            <a:avLst/>
          </a:prstGeom>
          <a:noFill/>
        </p:spPr>
        <p:txBody>
          <a:bodyPr wrap="square" rtlCol="0">
            <a:spAutoFit/>
          </a:bodyPr>
          <a:lstStyle/>
          <a:p>
            <a:r>
              <a:rPr lang="fr-FR" sz="2000" dirty="0">
                <a:solidFill>
                  <a:schemeClr val="accent2"/>
                </a:solidFill>
              </a:rPr>
              <a:t>En 1982, Jack Lang, ministre de la culture met en place cet évènement (la fête de la musique).</a:t>
            </a:r>
            <a:r>
              <a:rPr lang="en-GB" sz="2000" dirty="0">
                <a:solidFill>
                  <a:schemeClr val="accent2"/>
                </a:solidFill>
              </a:rPr>
              <a:t/>
            </a:r>
            <a:br>
              <a:rPr lang="en-GB" sz="2000" dirty="0">
                <a:solidFill>
                  <a:schemeClr val="accent2"/>
                </a:solidFill>
              </a:rPr>
            </a:br>
            <a:r>
              <a:rPr lang="en-GB" sz="2000" i="1" dirty="0">
                <a:solidFill>
                  <a:schemeClr val="accent2"/>
                </a:solidFill>
              </a:rPr>
              <a:t>In 1982, Jack Lang, Minister of Culture organized this event (World Music Day</a:t>
            </a:r>
            <a:r>
              <a:rPr lang="en-GB" sz="2000" i="1" dirty="0" smtClean="0">
                <a:solidFill>
                  <a:schemeClr val="accent2"/>
                </a:solidFill>
              </a:rPr>
              <a:t>).</a:t>
            </a:r>
          </a:p>
          <a:p>
            <a:endParaRPr lang="fr-FR" sz="2000" b="1" i="1" dirty="0"/>
          </a:p>
          <a:p>
            <a:r>
              <a:rPr lang="fr-FR" sz="2000" b="1" dirty="0" smtClean="0"/>
              <a:t>c) Quel </a:t>
            </a:r>
            <a:r>
              <a:rPr lang="fr-FR" sz="2000" b="1" dirty="0"/>
              <a:t>jour a été choisi?</a:t>
            </a:r>
            <a:br>
              <a:rPr lang="fr-FR" sz="2000" b="1" dirty="0"/>
            </a:br>
            <a:r>
              <a:rPr lang="en-GB" sz="2000" i="1" dirty="0"/>
              <a:t>What day was chosen?</a:t>
            </a:r>
            <a:endParaRPr lang="fr-FR" sz="2000" i="1" dirty="0"/>
          </a:p>
          <a:p>
            <a:endParaRPr lang="fr-FR" sz="2000" dirty="0"/>
          </a:p>
        </p:txBody>
      </p:sp>
      <p:sp>
        <p:nvSpPr>
          <p:cNvPr id="14" name="ZoneTexte 4"/>
          <p:cNvSpPr txBox="1"/>
          <p:nvPr/>
        </p:nvSpPr>
        <p:spPr>
          <a:xfrm>
            <a:off x="7253348" y="2798085"/>
            <a:ext cx="3657759" cy="1477328"/>
          </a:xfrm>
          <a:prstGeom prst="rect">
            <a:avLst/>
          </a:prstGeom>
          <a:noFill/>
        </p:spPr>
        <p:txBody>
          <a:bodyPr wrap="square" rtlCol="0">
            <a:spAutoFit/>
          </a:bodyPr>
          <a:lstStyle/>
          <a:p>
            <a:pPr marL="342900" indent="-342900">
              <a:lnSpc>
                <a:spcPct val="150000"/>
              </a:lnSpc>
              <a:buAutoNum type="arabicPeriod"/>
            </a:pPr>
            <a:r>
              <a:rPr lang="fr-FR" sz="2000" dirty="0"/>
              <a:t>  Le 10 mai</a:t>
            </a:r>
          </a:p>
          <a:p>
            <a:pPr marL="342900" indent="-342900">
              <a:lnSpc>
                <a:spcPct val="150000"/>
              </a:lnSpc>
              <a:buAutoNum type="arabicPeriod"/>
            </a:pPr>
            <a:r>
              <a:rPr lang="fr-FR" sz="2000" dirty="0"/>
              <a:t>  Le 21 juin</a:t>
            </a:r>
          </a:p>
          <a:p>
            <a:pPr marL="342900" indent="-342900">
              <a:lnSpc>
                <a:spcPct val="150000"/>
              </a:lnSpc>
              <a:buAutoNum type="arabicPeriod"/>
            </a:pPr>
            <a:r>
              <a:rPr lang="fr-FR" sz="2000" dirty="0"/>
              <a:t>  Le 16 août</a:t>
            </a:r>
          </a:p>
        </p:txBody>
      </p:sp>
      <p:sp>
        <p:nvSpPr>
          <p:cNvPr id="16" name="ZoneTexte 6"/>
          <p:cNvSpPr txBox="1"/>
          <p:nvPr/>
        </p:nvSpPr>
        <p:spPr>
          <a:xfrm>
            <a:off x="6096223" y="4167366"/>
            <a:ext cx="6466251" cy="1015663"/>
          </a:xfrm>
          <a:prstGeom prst="rect">
            <a:avLst/>
          </a:prstGeom>
          <a:noFill/>
        </p:spPr>
        <p:txBody>
          <a:bodyPr wrap="square" rtlCol="0">
            <a:spAutoFit/>
          </a:bodyPr>
          <a:lstStyle/>
          <a:p>
            <a:r>
              <a:rPr lang="fr-FR" sz="2000" b="1" dirty="0" smtClean="0"/>
              <a:t>d) Combien </a:t>
            </a:r>
            <a:r>
              <a:rPr lang="fr-FR" sz="2000" b="1" dirty="0"/>
              <a:t>de pays participent à la fête de la musique?</a:t>
            </a:r>
          </a:p>
          <a:p>
            <a:r>
              <a:rPr lang="fr-FR" sz="2000" i="1" dirty="0"/>
              <a:t>How </a:t>
            </a:r>
            <a:r>
              <a:rPr lang="fr-FR" sz="2000" i="1" dirty="0" err="1"/>
              <a:t>many</a:t>
            </a:r>
            <a:r>
              <a:rPr lang="fr-FR" sz="2000" i="1" dirty="0"/>
              <a:t> countries </a:t>
            </a:r>
            <a:r>
              <a:rPr lang="fr-FR" sz="2000" i="1" dirty="0" err="1"/>
              <a:t>participate</a:t>
            </a:r>
            <a:r>
              <a:rPr lang="fr-FR" sz="2000" i="1" dirty="0"/>
              <a:t> in the World Music Day?</a:t>
            </a:r>
            <a:r>
              <a:rPr lang="fr-FR" sz="2000" b="1" dirty="0"/>
              <a:t/>
            </a:r>
            <a:br>
              <a:rPr lang="fr-FR" sz="2000" b="1" dirty="0"/>
            </a:br>
            <a:r>
              <a:rPr lang="fr-FR" sz="2000" b="1" dirty="0"/>
              <a:t> </a:t>
            </a:r>
          </a:p>
        </p:txBody>
      </p:sp>
      <p:sp>
        <p:nvSpPr>
          <p:cNvPr id="17" name="ZoneTexte 7"/>
          <p:cNvSpPr txBox="1"/>
          <p:nvPr/>
        </p:nvSpPr>
        <p:spPr>
          <a:xfrm>
            <a:off x="7286999" y="4694208"/>
            <a:ext cx="5263213" cy="1938992"/>
          </a:xfrm>
          <a:prstGeom prst="rect">
            <a:avLst/>
          </a:prstGeom>
          <a:noFill/>
        </p:spPr>
        <p:txBody>
          <a:bodyPr wrap="square" rtlCol="0">
            <a:spAutoFit/>
          </a:bodyPr>
          <a:lstStyle/>
          <a:p>
            <a:pPr marL="342900" indent="-342900">
              <a:lnSpc>
                <a:spcPct val="150000"/>
              </a:lnSpc>
              <a:buAutoNum type="arabicPeriod"/>
            </a:pPr>
            <a:r>
              <a:rPr lang="fr-FR" sz="2000" dirty="0"/>
              <a:t> 25 pays seulement en Europe</a:t>
            </a:r>
          </a:p>
          <a:p>
            <a:pPr marL="342900" indent="-342900">
              <a:lnSpc>
                <a:spcPct val="150000"/>
              </a:lnSpc>
              <a:buAutoNum type="arabicPeriod"/>
            </a:pPr>
            <a:r>
              <a:rPr lang="fr-FR" sz="2000" dirty="0"/>
              <a:t> 50 pays</a:t>
            </a:r>
          </a:p>
          <a:p>
            <a:pPr marL="342900" indent="-342900">
              <a:lnSpc>
                <a:spcPct val="150000"/>
              </a:lnSpc>
              <a:buAutoNum type="arabicPeriod"/>
            </a:pPr>
            <a:r>
              <a:rPr lang="fr-FR" sz="2000" dirty="0"/>
              <a:t> 120 pays</a:t>
            </a:r>
          </a:p>
          <a:p>
            <a:pPr marL="342900" indent="-342900">
              <a:lnSpc>
                <a:spcPct val="150000"/>
              </a:lnSpc>
              <a:buAutoNum type="arabicPeriod"/>
            </a:pPr>
            <a:r>
              <a:rPr lang="fr-FR" sz="2000" dirty="0"/>
              <a:t> 150 pays</a:t>
            </a:r>
          </a:p>
        </p:txBody>
      </p:sp>
    </p:spTree>
    <p:extLst>
      <p:ext uri="{BB962C8B-B14F-4D97-AF65-F5344CB8AC3E}">
        <p14:creationId xmlns:p14="http://schemas.microsoft.com/office/powerpoint/2010/main" val="234254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P spid="10" grpId="0"/>
      <p:bldP spid="13"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613" y="-180314"/>
            <a:ext cx="11573691" cy="1143000"/>
          </a:xfrm>
        </p:spPr>
        <p:txBody>
          <a:bodyPr>
            <a:normAutofit/>
          </a:bodyPr>
          <a:lstStyle/>
          <a:p>
            <a:r>
              <a:rPr lang="fr-FR" sz="3000" u="sng"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Answers</a:t>
            </a:r>
            <a:r>
              <a:rPr lang="fr-FR" sz="3000" u="sng"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 correct in </a:t>
            </a:r>
            <a:r>
              <a:rPr lang="fr-FR" sz="3000" u="sng"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red</a:t>
            </a:r>
            <a:r>
              <a:rPr lang="fr-FR" sz="3000" u="sng"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fr-FR" sz="3000" u="sng"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pen</a:t>
            </a:r>
            <a:r>
              <a:rPr lang="fr-FR" sz="3000" u="sng"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/font</a:t>
            </a:r>
            <a:endParaRPr lang="fr-FR" sz="3000" u="sng"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7" name="ZoneTexte 6"/>
          <p:cNvSpPr txBox="1"/>
          <p:nvPr/>
        </p:nvSpPr>
        <p:spPr>
          <a:xfrm>
            <a:off x="261756" y="651435"/>
            <a:ext cx="8820472" cy="1323439"/>
          </a:xfrm>
          <a:prstGeom prst="rect">
            <a:avLst/>
          </a:prstGeom>
          <a:noFill/>
        </p:spPr>
        <p:txBody>
          <a:bodyPr wrap="square" rtlCol="0">
            <a:spAutoFit/>
          </a:bodyPr>
          <a:lstStyle/>
          <a:p>
            <a:r>
              <a:rPr lang="fr-FR" sz="2000" dirty="0">
                <a:solidFill>
                  <a:schemeClr val="accent2"/>
                </a:solidFill>
              </a:rPr>
              <a:t>55% des Français assistent à des festivals</a:t>
            </a:r>
            <a:r>
              <a:rPr lang="fr-FR" sz="2000" dirty="0" smtClean="0">
                <a:solidFill>
                  <a:schemeClr val="accent2"/>
                </a:solidFill>
              </a:rPr>
              <a:t>.</a:t>
            </a:r>
            <a:br>
              <a:rPr lang="fr-FR" sz="2000" dirty="0" smtClean="0">
                <a:solidFill>
                  <a:schemeClr val="accent2"/>
                </a:solidFill>
              </a:rPr>
            </a:br>
            <a:r>
              <a:rPr lang="fr-FR" sz="2000" dirty="0" smtClean="0">
                <a:solidFill>
                  <a:schemeClr val="accent2"/>
                </a:solidFill>
              </a:rPr>
              <a:t>55% of French people go to music festivals.</a:t>
            </a:r>
            <a:endParaRPr lang="fr-FR" sz="2000" dirty="0">
              <a:solidFill>
                <a:schemeClr val="accent2"/>
              </a:solidFill>
            </a:endParaRPr>
          </a:p>
          <a:p>
            <a:endParaRPr lang="fr-FR" sz="2000" b="1" dirty="0"/>
          </a:p>
          <a:p>
            <a:r>
              <a:rPr lang="fr-FR" sz="2000" b="1" dirty="0" smtClean="0"/>
              <a:t>a) Combien </a:t>
            </a:r>
            <a:r>
              <a:rPr lang="fr-FR" sz="2000" b="1" dirty="0"/>
              <a:t>de festivals de musique y </a:t>
            </a:r>
            <a:r>
              <a:rPr lang="fr-FR" sz="2000" b="1" dirty="0" err="1"/>
              <a:t>a-t-il</a:t>
            </a:r>
            <a:r>
              <a:rPr lang="fr-FR" sz="2000" b="1" dirty="0"/>
              <a:t> en France?</a:t>
            </a:r>
            <a:endParaRPr lang="fr-FR" sz="2000" dirty="0"/>
          </a:p>
        </p:txBody>
      </p:sp>
      <p:sp>
        <p:nvSpPr>
          <p:cNvPr id="5" name="ZoneTexte 4"/>
          <p:cNvSpPr txBox="1"/>
          <p:nvPr/>
        </p:nvSpPr>
        <p:spPr>
          <a:xfrm>
            <a:off x="575325" y="1865400"/>
            <a:ext cx="5832648" cy="1429622"/>
          </a:xfrm>
          <a:prstGeom prst="rect">
            <a:avLst/>
          </a:prstGeom>
          <a:noFill/>
        </p:spPr>
        <p:txBody>
          <a:bodyPr wrap="square" rtlCol="0">
            <a:spAutoFit/>
          </a:bodyPr>
          <a:lstStyle/>
          <a:p>
            <a:pPr marL="342900" indent="-342900">
              <a:lnSpc>
                <a:spcPct val="150000"/>
              </a:lnSpc>
              <a:buAutoNum type="arabicPeriod"/>
            </a:pPr>
            <a:r>
              <a:rPr lang="fr-FR" sz="2000" dirty="0"/>
              <a:t>  1 600 festivals</a:t>
            </a:r>
          </a:p>
          <a:p>
            <a:pPr marL="342900" indent="-342900">
              <a:lnSpc>
                <a:spcPct val="150000"/>
              </a:lnSpc>
              <a:buAutoNum type="arabicPeriod"/>
            </a:pPr>
            <a:r>
              <a:rPr lang="fr-FR" sz="2000" dirty="0"/>
              <a:t>  1 200 festivals</a:t>
            </a:r>
          </a:p>
          <a:p>
            <a:pPr marL="342900" indent="-342900">
              <a:lnSpc>
                <a:spcPct val="150000"/>
              </a:lnSpc>
              <a:buAutoNum type="arabicPeriod"/>
            </a:pPr>
            <a:r>
              <a:rPr lang="fr-FR" sz="2000" dirty="0"/>
              <a:t>  500 festivals</a:t>
            </a:r>
          </a:p>
        </p:txBody>
      </p:sp>
      <p:sp>
        <p:nvSpPr>
          <p:cNvPr id="8" name="Ellipse 7"/>
          <p:cNvSpPr/>
          <p:nvPr/>
        </p:nvSpPr>
        <p:spPr>
          <a:xfrm>
            <a:off x="352987" y="1946833"/>
            <a:ext cx="3115036" cy="45874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a:p>
        </p:txBody>
      </p:sp>
      <p:sp>
        <p:nvSpPr>
          <p:cNvPr id="9" name="ZoneTexte 6"/>
          <p:cNvSpPr txBox="1"/>
          <p:nvPr/>
        </p:nvSpPr>
        <p:spPr>
          <a:xfrm>
            <a:off x="0" y="3542297"/>
            <a:ext cx="9144000" cy="1631216"/>
          </a:xfrm>
          <a:prstGeom prst="rect">
            <a:avLst/>
          </a:prstGeom>
          <a:noFill/>
        </p:spPr>
        <p:txBody>
          <a:bodyPr wrap="square" rtlCol="0">
            <a:spAutoFit/>
          </a:bodyPr>
          <a:lstStyle/>
          <a:p>
            <a:r>
              <a:rPr lang="fr-FR" sz="2000" b="1" dirty="0">
                <a:solidFill>
                  <a:schemeClr val="accent2"/>
                </a:solidFill>
              </a:rPr>
              <a:t>72% des Français assistent parfois à la fête de la musique </a:t>
            </a:r>
            <a:br>
              <a:rPr lang="fr-FR" sz="2000" b="1" dirty="0">
                <a:solidFill>
                  <a:schemeClr val="accent2"/>
                </a:solidFill>
              </a:rPr>
            </a:br>
            <a:r>
              <a:rPr lang="fr-FR" sz="2000" i="1" dirty="0">
                <a:solidFill>
                  <a:schemeClr val="accent2"/>
                </a:solidFill>
              </a:rPr>
              <a:t>72% of French people attend (world) music </a:t>
            </a:r>
            <a:r>
              <a:rPr lang="fr-FR" sz="2000" i="1" dirty="0" err="1">
                <a:solidFill>
                  <a:schemeClr val="accent2"/>
                </a:solidFill>
              </a:rPr>
              <a:t>day</a:t>
            </a:r>
            <a:r>
              <a:rPr lang="fr-FR" sz="2000" i="1" dirty="0" smtClean="0">
                <a:solidFill>
                  <a:schemeClr val="accent2"/>
                </a:solidFill>
              </a:rPr>
              <a:t>.</a:t>
            </a:r>
          </a:p>
          <a:p>
            <a:endParaRPr lang="fr-FR" sz="2000" b="1" i="1" dirty="0">
              <a:solidFill>
                <a:schemeClr val="accent2"/>
              </a:solidFill>
            </a:endParaRPr>
          </a:p>
          <a:p>
            <a:r>
              <a:rPr lang="fr-FR" sz="2000" b="1" dirty="0" smtClean="0"/>
              <a:t>b) La </a:t>
            </a:r>
            <a:r>
              <a:rPr lang="fr-FR" sz="2000" b="1" dirty="0"/>
              <a:t>fête de la musique a été créée en France par…</a:t>
            </a:r>
            <a:br>
              <a:rPr lang="fr-FR" sz="2000" b="1" dirty="0"/>
            </a:br>
            <a:r>
              <a:rPr lang="fr-FR" sz="2000" i="1" dirty="0"/>
              <a:t>World music </a:t>
            </a:r>
            <a:r>
              <a:rPr lang="fr-FR" sz="2000" i="1" dirty="0" err="1"/>
              <a:t>day</a:t>
            </a:r>
            <a:r>
              <a:rPr lang="fr-FR" sz="2000" i="1" dirty="0"/>
              <a:t> (</a:t>
            </a:r>
            <a:r>
              <a:rPr lang="fr-FR" sz="2000" i="1" dirty="0" err="1"/>
              <a:t>originates</a:t>
            </a:r>
            <a:r>
              <a:rPr lang="fr-FR" sz="2000" i="1" dirty="0"/>
              <a:t> </a:t>
            </a:r>
            <a:r>
              <a:rPr lang="fr-FR" sz="2000" i="1" dirty="0" err="1"/>
              <a:t>from</a:t>
            </a:r>
            <a:r>
              <a:rPr lang="fr-FR" sz="2000" i="1" dirty="0"/>
              <a:t> France) and </a:t>
            </a:r>
            <a:r>
              <a:rPr lang="fr-FR" sz="2000" i="1" dirty="0" err="1"/>
              <a:t>was</a:t>
            </a:r>
            <a:r>
              <a:rPr lang="fr-FR" sz="2000" i="1" dirty="0"/>
              <a:t> </a:t>
            </a:r>
            <a:r>
              <a:rPr lang="fr-FR" sz="2000" i="1" dirty="0" err="1"/>
              <a:t>created</a:t>
            </a:r>
            <a:r>
              <a:rPr lang="fr-FR" sz="2000" i="1" dirty="0"/>
              <a:t> by…</a:t>
            </a:r>
          </a:p>
        </p:txBody>
      </p:sp>
      <p:sp>
        <p:nvSpPr>
          <p:cNvPr id="10" name="ZoneTexte 4"/>
          <p:cNvSpPr txBox="1"/>
          <p:nvPr/>
        </p:nvSpPr>
        <p:spPr>
          <a:xfrm>
            <a:off x="575325" y="5101915"/>
            <a:ext cx="5832648" cy="1429622"/>
          </a:xfrm>
          <a:prstGeom prst="rect">
            <a:avLst/>
          </a:prstGeom>
          <a:noFill/>
        </p:spPr>
        <p:txBody>
          <a:bodyPr wrap="square" rtlCol="0">
            <a:spAutoFit/>
          </a:bodyPr>
          <a:lstStyle/>
          <a:p>
            <a:pPr marL="342900" indent="-342900">
              <a:lnSpc>
                <a:spcPct val="150000"/>
              </a:lnSpc>
              <a:buAutoNum type="arabicPeriod"/>
            </a:pPr>
            <a:r>
              <a:rPr lang="fr-FR" sz="2000" dirty="0"/>
              <a:t>  Jacques Chirac</a:t>
            </a:r>
          </a:p>
          <a:p>
            <a:pPr marL="342900" indent="-342900">
              <a:lnSpc>
                <a:spcPct val="150000"/>
              </a:lnSpc>
              <a:buAutoNum type="arabicPeriod"/>
            </a:pPr>
            <a:r>
              <a:rPr lang="fr-FR" sz="2000" dirty="0"/>
              <a:t>  François Mitterrand</a:t>
            </a:r>
          </a:p>
          <a:p>
            <a:pPr marL="342900" indent="-342900">
              <a:lnSpc>
                <a:spcPct val="150000"/>
              </a:lnSpc>
              <a:buAutoNum type="arabicPeriod"/>
            </a:pPr>
            <a:r>
              <a:rPr lang="fr-FR" sz="2000" dirty="0"/>
              <a:t>  Jack Lang</a:t>
            </a:r>
          </a:p>
        </p:txBody>
      </p:sp>
      <p:sp>
        <p:nvSpPr>
          <p:cNvPr id="11" name="Ellipse 7"/>
          <p:cNvSpPr/>
          <p:nvPr/>
        </p:nvSpPr>
        <p:spPr>
          <a:xfrm>
            <a:off x="66115" y="6164798"/>
            <a:ext cx="3736032" cy="36673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6"/>
          <p:cNvSpPr txBox="1"/>
          <p:nvPr/>
        </p:nvSpPr>
        <p:spPr>
          <a:xfrm>
            <a:off x="6871062" y="587967"/>
            <a:ext cx="5398373" cy="2554545"/>
          </a:xfrm>
          <a:prstGeom prst="rect">
            <a:avLst/>
          </a:prstGeom>
          <a:noFill/>
        </p:spPr>
        <p:txBody>
          <a:bodyPr wrap="square" rtlCol="0">
            <a:spAutoFit/>
          </a:bodyPr>
          <a:lstStyle/>
          <a:p>
            <a:r>
              <a:rPr lang="fr-FR" sz="2000" dirty="0">
                <a:solidFill>
                  <a:schemeClr val="accent2"/>
                </a:solidFill>
              </a:rPr>
              <a:t>En 1982, Jack Lang, ministre de la culture met en place cet évènement (la fête de la musique).</a:t>
            </a:r>
            <a:r>
              <a:rPr lang="en-GB" sz="2000" dirty="0">
                <a:solidFill>
                  <a:schemeClr val="accent2"/>
                </a:solidFill>
              </a:rPr>
              <a:t/>
            </a:r>
            <a:br>
              <a:rPr lang="en-GB" sz="2000" dirty="0">
                <a:solidFill>
                  <a:schemeClr val="accent2"/>
                </a:solidFill>
              </a:rPr>
            </a:br>
            <a:r>
              <a:rPr lang="en-GB" sz="2000" i="1" dirty="0">
                <a:solidFill>
                  <a:schemeClr val="accent2"/>
                </a:solidFill>
              </a:rPr>
              <a:t>In 1982, Jack Lang, Minister of Culture organized this event (World Music Day</a:t>
            </a:r>
            <a:r>
              <a:rPr lang="en-GB" sz="2000" i="1" dirty="0" smtClean="0">
                <a:solidFill>
                  <a:schemeClr val="accent2"/>
                </a:solidFill>
              </a:rPr>
              <a:t>).</a:t>
            </a:r>
          </a:p>
          <a:p>
            <a:endParaRPr lang="fr-FR" sz="2000" b="1" i="1" dirty="0"/>
          </a:p>
          <a:p>
            <a:r>
              <a:rPr lang="fr-FR" sz="2000" b="1" dirty="0" smtClean="0"/>
              <a:t>c) Quel </a:t>
            </a:r>
            <a:r>
              <a:rPr lang="fr-FR" sz="2000" b="1" dirty="0"/>
              <a:t>jour a été choisi?</a:t>
            </a:r>
            <a:br>
              <a:rPr lang="fr-FR" sz="2000" b="1" dirty="0"/>
            </a:br>
            <a:r>
              <a:rPr lang="en-GB" sz="2000" i="1" dirty="0"/>
              <a:t>What day was chosen?</a:t>
            </a:r>
            <a:endParaRPr lang="fr-FR" sz="2000" i="1" dirty="0"/>
          </a:p>
          <a:p>
            <a:endParaRPr lang="fr-FR" sz="2000" dirty="0"/>
          </a:p>
        </p:txBody>
      </p:sp>
      <p:sp>
        <p:nvSpPr>
          <p:cNvPr id="14" name="ZoneTexte 4"/>
          <p:cNvSpPr txBox="1"/>
          <p:nvPr/>
        </p:nvSpPr>
        <p:spPr>
          <a:xfrm>
            <a:off x="7253348" y="2798085"/>
            <a:ext cx="3657759" cy="1477328"/>
          </a:xfrm>
          <a:prstGeom prst="rect">
            <a:avLst/>
          </a:prstGeom>
          <a:noFill/>
        </p:spPr>
        <p:txBody>
          <a:bodyPr wrap="square" rtlCol="0">
            <a:spAutoFit/>
          </a:bodyPr>
          <a:lstStyle/>
          <a:p>
            <a:pPr marL="342900" indent="-342900">
              <a:lnSpc>
                <a:spcPct val="150000"/>
              </a:lnSpc>
              <a:buAutoNum type="arabicPeriod"/>
            </a:pPr>
            <a:r>
              <a:rPr lang="fr-FR" sz="2000" dirty="0"/>
              <a:t>  Le 10 mai</a:t>
            </a:r>
          </a:p>
          <a:p>
            <a:pPr marL="342900" indent="-342900">
              <a:lnSpc>
                <a:spcPct val="150000"/>
              </a:lnSpc>
              <a:buAutoNum type="arabicPeriod"/>
            </a:pPr>
            <a:r>
              <a:rPr lang="fr-FR" sz="2000" dirty="0"/>
              <a:t>  Le 21 juin</a:t>
            </a:r>
          </a:p>
          <a:p>
            <a:pPr marL="342900" indent="-342900">
              <a:lnSpc>
                <a:spcPct val="150000"/>
              </a:lnSpc>
              <a:buAutoNum type="arabicPeriod"/>
            </a:pPr>
            <a:r>
              <a:rPr lang="fr-FR" sz="2000" dirty="0"/>
              <a:t>  Le 16 août</a:t>
            </a:r>
          </a:p>
        </p:txBody>
      </p:sp>
      <p:sp>
        <p:nvSpPr>
          <p:cNvPr id="15" name="Ellipse 7"/>
          <p:cNvSpPr/>
          <p:nvPr/>
        </p:nvSpPr>
        <p:spPr>
          <a:xfrm>
            <a:off x="7253348" y="3295190"/>
            <a:ext cx="1967363" cy="5515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6" name="ZoneTexte 6"/>
          <p:cNvSpPr txBox="1"/>
          <p:nvPr/>
        </p:nvSpPr>
        <p:spPr>
          <a:xfrm>
            <a:off x="6163458" y="4275413"/>
            <a:ext cx="6466251" cy="1015663"/>
          </a:xfrm>
          <a:prstGeom prst="rect">
            <a:avLst/>
          </a:prstGeom>
          <a:noFill/>
        </p:spPr>
        <p:txBody>
          <a:bodyPr wrap="square" rtlCol="0">
            <a:spAutoFit/>
          </a:bodyPr>
          <a:lstStyle/>
          <a:p>
            <a:r>
              <a:rPr lang="fr-FR" sz="2000" b="1" dirty="0" smtClean="0"/>
              <a:t>d) Combien </a:t>
            </a:r>
            <a:r>
              <a:rPr lang="fr-FR" sz="2000" b="1" dirty="0"/>
              <a:t>de pays participent à la fête de la musique?</a:t>
            </a:r>
          </a:p>
          <a:p>
            <a:r>
              <a:rPr lang="fr-FR" sz="2000" i="1" dirty="0"/>
              <a:t>How </a:t>
            </a:r>
            <a:r>
              <a:rPr lang="fr-FR" sz="2000" i="1" dirty="0" err="1"/>
              <a:t>many</a:t>
            </a:r>
            <a:r>
              <a:rPr lang="fr-FR" sz="2000" i="1" dirty="0"/>
              <a:t> countries </a:t>
            </a:r>
            <a:r>
              <a:rPr lang="fr-FR" sz="2000" i="1" dirty="0" err="1"/>
              <a:t>participate</a:t>
            </a:r>
            <a:r>
              <a:rPr lang="fr-FR" sz="2000" i="1" dirty="0"/>
              <a:t> in the World Music Day?</a:t>
            </a:r>
            <a:r>
              <a:rPr lang="fr-FR" sz="2000" b="1" dirty="0"/>
              <a:t/>
            </a:r>
            <a:br>
              <a:rPr lang="fr-FR" sz="2000" b="1" dirty="0"/>
            </a:br>
            <a:r>
              <a:rPr lang="fr-FR" sz="2000" b="1" dirty="0"/>
              <a:t> </a:t>
            </a:r>
          </a:p>
        </p:txBody>
      </p:sp>
      <p:sp>
        <p:nvSpPr>
          <p:cNvPr id="17" name="ZoneTexte 7"/>
          <p:cNvSpPr txBox="1"/>
          <p:nvPr/>
        </p:nvSpPr>
        <p:spPr>
          <a:xfrm>
            <a:off x="7354234" y="4802255"/>
            <a:ext cx="5263213" cy="1938992"/>
          </a:xfrm>
          <a:prstGeom prst="rect">
            <a:avLst/>
          </a:prstGeom>
          <a:noFill/>
        </p:spPr>
        <p:txBody>
          <a:bodyPr wrap="square" rtlCol="0">
            <a:spAutoFit/>
          </a:bodyPr>
          <a:lstStyle/>
          <a:p>
            <a:pPr marL="342900" indent="-342900">
              <a:lnSpc>
                <a:spcPct val="150000"/>
              </a:lnSpc>
              <a:buAutoNum type="arabicPeriod"/>
            </a:pPr>
            <a:r>
              <a:rPr lang="fr-FR" sz="2000" dirty="0"/>
              <a:t> 25 pays seulement en Europe</a:t>
            </a:r>
          </a:p>
          <a:p>
            <a:pPr marL="342900" indent="-342900">
              <a:lnSpc>
                <a:spcPct val="150000"/>
              </a:lnSpc>
              <a:buAutoNum type="arabicPeriod"/>
            </a:pPr>
            <a:r>
              <a:rPr lang="fr-FR" sz="2000" dirty="0"/>
              <a:t> 50 pays</a:t>
            </a:r>
          </a:p>
          <a:p>
            <a:pPr marL="342900" indent="-342900">
              <a:lnSpc>
                <a:spcPct val="150000"/>
              </a:lnSpc>
              <a:buAutoNum type="arabicPeriod"/>
            </a:pPr>
            <a:r>
              <a:rPr lang="fr-FR" sz="2000" dirty="0"/>
              <a:t> 120 pays</a:t>
            </a:r>
          </a:p>
          <a:p>
            <a:pPr marL="342900" indent="-342900">
              <a:lnSpc>
                <a:spcPct val="150000"/>
              </a:lnSpc>
              <a:buAutoNum type="arabicPeriod"/>
            </a:pPr>
            <a:r>
              <a:rPr lang="fr-FR" sz="2000" dirty="0"/>
              <a:t> 150 pays</a:t>
            </a:r>
          </a:p>
        </p:txBody>
      </p:sp>
      <p:sp>
        <p:nvSpPr>
          <p:cNvPr id="18" name="Ellipse 8"/>
          <p:cNvSpPr/>
          <p:nvPr/>
        </p:nvSpPr>
        <p:spPr>
          <a:xfrm>
            <a:off x="6758631" y="5857535"/>
            <a:ext cx="2658188" cy="45374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Tree>
    <p:extLst>
      <p:ext uri="{BB962C8B-B14F-4D97-AF65-F5344CB8AC3E}">
        <p14:creationId xmlns:p14="http://schemas.microsoft.com/office/powerpoint/2010/main" val="12365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animBg="1"/>
      <p:bldP spid="9" grpId="0"/>
      <p:bldP spid="10" grpId="0"/>
      <p:bldP spid="11" grpId="0" animBg="1"/>
      <p:bldP spid="13" grpId="0"/>
      <p:bldP spid="14" grpId="0"/>
      <p:bldP spid="15" grpId="0" animBg="1"/>
      <p:bldP spid="16" grpId="0"/>
      <p:bldP spid="17" grpId="0"/>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243c381b-9e7b-4f3f-9faa-d5f947766a1e" xsi:nil="true"/>
    <LastSharedByTime xmlns="8ffecbdb-44a8-4cbb-adbc-24189428b1e5" xsi:nil="true"/>
    <LastSharedByUser xmlns="8ffecbdb-44a8-4cbb-adbc-24189428b1e5" xsi:nil="true"/>
    <SharedWithUsers xmlns="560e83b5-ecf1-49b5-8df5-efdeba3aea8e">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342EDAA85D1846BDA508A28141BC2B" ma:contentTypeVersion="" ma:contentTypeDescription="Create a new document." ma:contentTypeScope="" ma:versionID="770bcb65b00a38b533a5ae73b732dd47">
  <xsd:schema xmlns:xsd="http://www.w3.org/2001/XMLSchema" xmlns:xs="http://www.w3.org/2001/XMLSchema" xmlns:p="http://schemas.microsoft.com/office/2006/metadata/properties" xmlns:ns1="http://schemas.microsoft.com/sharepoint/v3" xmlns:ns2="560e83b5-ecf1-49b5-8df5-efdeba3aea8e" xmlns:ns3="8ffecbdb-44a8-4cbb-adbc-24189428b1e5" xmlns:ns4="243c381b-9e7b-4f3f-9faa-d5f947766a1e" targetNamespace="http://schemas.microsoft.com/office/2006/metadata/properties" ma:root="true" ma:fieldsID="1fbe1ccc4d1c4fb1b91b7c51020147e4" ns1:_="" ns2:_="" ns3:_="" ns4:_="">
    <xsd:import namespace="http://schemas.microsoft.com/sharepoint/v3"/>
    <xsd:import namespace="560e83b5-ecf1-49b5-8df5-efdeba3aea8e"/>
    <xsd:import namespace="8ffecbdb-44a8-4cbb-adbc-24189428b1e5"/>
    <xsd:import namespace="243c381b-9e7b-4f3f-9faa-d5f947766a1e"/>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_Flow_SignoffStatu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e83b5-ecf1-49b5-8df5-efdeba3ae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ecbdb-44a8-4cbb-adbc-24189428b1e5"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43c381b-9e7b-4f3f-9faa-d5f947766a1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_Flow_SignoffStatus" ma:index="16" nillable="true" ma:displayName="Sign-off status" ma:internalName="_x0024_Resources_x003a_core_x002c_Signoff_Status_x003b_">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6E9D88-ECC9-4EA4-92DF-39516E202ED9}">
  <ds:schemaRefs>
    <ds:schemaRef ds:uri="http://schemas.microsoft.com/sharepoint/v3/contenttype/forms"/>
  </ds:schemaRefs>
</ds:datastoreItem>
</file>

<file path=customXml/itemProps2.xml><?xml version="1.0" encoding="utf-8"?>
<ds:datastoreItem xmlns:ds="http://schemas.openxmlformats.org/officeDocument/2006/customXml" ds:itemID="{F6C4FFEC-A868-41F0-9837-31B7DFC8C4FC}">
  <ds:schemaRefs>
    <ds:schemaRef ds:uri="1c6c2e73-253b-46df-9c1a-52bf3bf6c398"/>
    <ds:schemaRef ds:uri="http://purl.org/dc/elements/1.1/"/>
    <ds:schemaRef ds:uri="http://schemas.openxmlformats.org/package/2006/metadata/core-properties"/>
    <ds:schemaRef ds:uri="http://schemas.microsoft.com/office/infopath/2007/PartnerControls"/>
    <ds:schemaRef ds:uri="http://purl.org/dc/terms/"/>
    <ds:schemaRef ds:uri="b2bc36ba-62b7-495f-9130-2b1dc5689bf1"/>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14E506C-1504-4BDD-AEED-D87AC37D28A4}"/>
</file>

<file path=docProps/app.xml><?xml version="1.0" encoding="utf-8"?>
<Properties xmlns="http://schemas.openxmlformats.org/officeDocument/2006/extended-properties" xmlns:vt="http://schemas.openxmlformats.org/officeDocument/2006/docPropsVTypes">
  <TotalTime>241</TotalTime>
  <Words>2528</Words>
  <Application>Microsoft Office PowerPoint</Application>
  <PresentationFormat>Widescreen</PresentationFormat>
  <Paragraphs>157</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vt:lpstr>
      <vt:lpstr>inherit</vt:lpstr>
      <vt:lpstr>Wingdings</vt:lpstr>
      <vt:lpstr>Office Theme</vt:lpstr>
      <vt:lpstr>New topic: Session 3 La musique! – 1st lesson Please follow the powerpoint and self-mark any activities in red font where I have provided the answers.   Please can you type up all your work to the word document attached "1- Session 3 Worksheet – Musique 1st lesson“ or complete exercises on a piece of paper.</vt:lpstr>
      <vt:lpstr>PowerPoint Presentation</vt:lpstr>
      <vt:lpstr>PowerPoint Presentation</vt:lpstr>
      <vt:lpstr>PowerPoint Presentation</vt:lpstr>
      <vt:lpstr>PowerPoint Presentation</vt:lpstr>
      <vt:lpstr>Qu’est-ce que c’est la Fête de la musique??? What is the Fête de la musique?  (Have a guess before moving on to the next slide!)</vt:lpstr>
      <vt:lpstr>Qu’est-ce que c’est la Fête de la musique???  Task: Just read and enjoy  ! What is the Fête de la musique?   </vt:lpstr>
      <vt:lpstr>Fun quiz on French music (and some information on French music habits) !</vt:lpstr>
      <vt:lpstr>Answers! – correct in red pen/font</vt:lpstr>
      <vt:lpstr>https://www.youtube.com/watch?v=-Q6aBqtIWkU</vt:lpstr>
      <vt:lpstr>https://www.youtube.com/watch?v=-Q6aBqtIWkU</vt:lpstr>
      <vt:lpstr>PowerPoint Presentation</vt:lpstr>
      <vt:lpstr>PowerPoint Presentation</vt:lpstr>
      <vt:lpstr>p. 90 – ex. 2a + 2b – Écoutez – Listening task (if you need help – the listening transcript is provided on slide 15) Open audio file in Microsoft Teams assignment resources</vt:lpstr>
      <vt:lpstr>p. 90 – ex. 2a + 2b – Écoutez – Listening task Open audio file in Microsoft Teams assignment resources</vt:lpstr>
      <vt:lpstr>Extension: p. 90 – ex. 2a + 2b transcript. Read through the transcript and check any new vocabulary. Look up 5-10 words and use wordreference.com or google translate to understand.</vt:lpstr>
      <vt:lpstr>PowerPoint Presentation</vt:lpstr>
      <vt:lpstr>PowerPoint Presentation</vt:lpstr>
      <vt:lpstr>PowerPoint Presentation</vt:lpstr>
      <vt:lpstr>PowerPoint Presentation</vt:lpstr>
      <vt:lpstr>PowerPoint Presentation</vt:lpstr>
      <vt:lpstr>PowerPoint Presentation</vt:lpstr>
      <vt:lpstr>Dernière activité (Last activity):  Écoutez la chanson et remplissez le blancs! Listen to the song and fill in the gaps! (Basic practice on the present and future tense)  Please complete this on the separate worksheet called: “1 -  GIMS la même gap fill”  Artiste: Maître Gims  Chanson (song): La Même ft Vianney:  https://www.youtube.com/watch?v=fc6U3uvGXuY  1) Listen to the song (just listen once and don’t write anything 2) Listen two more times and fill in the gaps (mostly present and future verbs)  </vt:lpstr>
      <vt:lpstr>Enrichment (to be completed in ANY order)</vt:lpstr>
    </vt:vector>
  </TitlesOfParts>
  <Company>Christs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Hugo Costain</dc:creator>
  <cp:lastModifiedBy>Hugo Costain</cp:lastModifiedBy>
  <cp:revision>32</cp:revision>
  <dcterms:created xsi:type="dcterms:W3CDTF">2020-05-09T16:24:53Z</dcterms:created>
  <dcterms:modified xsi:type="dcterms:W3CDTF">2020-06-15T09:30:30Z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0x010100DC342EDAA85D1846BDA508A28141BC2B</vt:lpwstr>
  </property>
  <property fmtid="{D5CDD505-2E9C-101B-9397-08002B2CF9AE}" pid="3" name="Order">
    <vt:r8>538000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